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75" r:id="rId5"/>
    <p:sldId id="276" r:id="rId6"/>
    <p:sldId id="300" r:id="rId7"/>
    <p:sldId id="277" r:id="rId8"/>
    <p:sldId id="278" r:id="rId9"/>
    <p:sldId id="296" r:id="rId10"/>
    <p:sldId id="297" r:id="rId11"/>
    <p:sldId id="298" r:id="rId12"/>
    <p:sldId id="299" r:id="rId13"/>
    <p:sldId id="302" r:id="rId14"/>
    <p:sldId id="280" r:id="rId15"/>
    <p:sldId id="282" r:id="rId16"/>
    <p:sldId id="283" r:id="rId17"/>
    <p:sldId id="284" r:id="rId18"/>
    <p:sldId id="285" r:id="rId19"/>
    <p:sldId id="288" r:id="rId20"/>
    <p:sldId id="291" r:id="rId21"/>
    <p:sldId id="292" r:id="rId22"/>
    <p:sldId id="289" r:id="rId23"/>
    <p:sldId id="290" r:id="rId24"/>
    <p:sldId id="294" r:id="rId25"/>
    <p:sldId id="295" r:id="rId26"/>
    <p:sldId id="27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6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7CE84F3-28C3-443E-9E96-99CF82512B78}" styleName="深色样式 1 - 强调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5BE263C-DBD7-4A20-BB59-AAB30ACAA65A}" styleName="中度样式 3 - 强调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C424F3DF-CB1A-4B86-A1CD-F8FE22A95436}" styleName="Table_4">
    <a:wholeTbl>
      <a:tcTxStyle>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Style>
        <a:tcBdr/>
        <a:fill>
          <a:solidFill>
            <a:srgbClr val="D0DEEF"/>
          </a:solidFill>
        </a:fill>
      </a:tcStyle>
    </a:band1H>
    <a:band2H>
      <a:tcStyle>
        <a:tcBdr/>
      </a:tcStyle>
    </a:band2H>
    <a:band1V>
      <a:tcStyle>
        <a:tcBdr/>
        <a:fill>
          <a:solidFill>
            <a:srgbClr val="D0DEEF"/>
          </a:solidFill>
        </a:fill>
      </a:tcStyle>
    </a:band1V>
    <a:band2V>
      <a:tcStyle>
        <a:tcBdr/>
      </a:tcStyle>
    </a:band2V>
    <a:lastCol>
      <a:tcTxStyle b="on">
        <a:font>
          <a:latin typeface="Calibri"/>
          <a:ea typeface="Calibri"/>
          <a:cs typeface="Calibri"/>
        </a:font>
        <a:schemeClr val="lt1"/>
      </a:tcTxStyle>
      <a:tcStyle>
        <a:tcBdr/>
        <a:fill>
          <a:solidFill>
            <a:schemeClr val="accent1"/>
          </a:solidFill>
        </a:fill>
      </a:tcStyle>
    </a:lastCol>
    <a:firstCol>
      <a:tcTxStyle b="on">
        <a:font>
          <a:latin typeface="Calibri"/>
          <a:ea typeface="Calibri"/>
          <a:cs typeface="Calibri"/>
        </a:font>
        <a:schemeClr val="lt1"/>
      </a:tcTxStyle>
      <a:tcStyle>
        <a:tcBdr/>
        <a:fill>
          <a:solidFill>
            <a:schemeClr val="accent1"/>
          </a:solidFill>
        </a:fill>
      </a:tcStyle>
    </a:firstCol>
    <a:lastRow>
      <a:tcTxStyle b="on">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1" d="100"/>
          <a:sy n="81" d="100"/>
        </p:scale>
        <p:origin x="48"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B9E920-1EAF-4326-87BB-F190714D0B91}" type="datetimeFigureOut">
              <a:rPr lang="en-IN" smtClean="0"/>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7767D5-AA03-497B-9B17-0D7C7C911034}"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67767D5-AA03-497B-9B17-0D7C7C911034}"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CF36017C-BB87-480E-8FBF-4BA69F8208A6}"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CF36017C-BB87-480E-8FBF-4BA69F8208A6}"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CF36017C-BB87-480E-8FBF-4BA69F8208A6}"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CF36017C-BB87-480E-8FBF-4BA69F8208A6}"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CF36017C-BB87-480E-8FBF-4BA69F8208A6}"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CF36017C-BB87-480E-8FBF-4BA69F8208A6}"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CF36017C-BB87-480E-8FBF-4BA69F8208A6}"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CF36017C-BB87-480E-8FBF-4BA69F8208A6}"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36017C-BB87-480E-8FBF-4BA69F8208A6}"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F36017C-BB87-480E-8FBF-4BA69F8208A6}"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F36017C-BB87-480E-8FBF-4BA69F8208A6}"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36017C-BB87-480E-8FBF-4BA69F8208A6}"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CE705F-A2BE-4F91-B6CD-D5137D911E94}"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tags" Target="../tags/tag4.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5.png"/><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9.jpeg"/><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tags" Target="../tags/tag5.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2.png"/><Relationship Id="rId2" Type="http://schemas.microsoft.com/office/2007/relationships/media" Target="../media/media1.mp4"/><Relationship Id="rId1" Type="http://schemas.openxmlformats.org/officeDocument/2006/relationships/video" Target="../media/media1.mp4"/></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tags" Target="../tags/tag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fld>
            <a:endParaRPr lang="en-US">
              <a:solidFill>
                <a:prstClr val="black">
                  <a:tint val="75000"/>
                </a:prstClr>
              </a:solidFill>
            </a:endParaRPr>
          </a:p>
        </p:txBody>
      </p:sp>
      <p:sp>
        <p:nvSpPr>
          <p:cNvPr id="7" name="TextBox 6"/>
          <p:cNvSpPr txBox="1"/>
          <p:nvPr/>
        </p:nvSpPr>
        <p:spPr>
          <a:xfrm>
            <a:off x="7715680" y="1175654"/>
            <a:ext cx="3886200" cy="369332"/>
          </a:xfrm>
          <a:prstGeom prst="rect">
            <a:avLst/>
          </a:prstGeom>
          <a:noFill/>
        </p:spPr>
        <p:txBody>
          <a:bodyPr wrap="square" rtlCol="0">
            <a:spAutoFit/>
          </a:bodyPr>
          <a:lstStyle/>
          <a:p>
            <a:endParaRPr lang="en-US" dirty="0"/>
          </a:p>
        </p:txBody>
      </p:sp>
      <p:sp>
        <p:nvSpPr>
          <p:cNvPr id="11" name="Rectangle 10"/>
          <p:cNvSpPr/>
          <p:nvPr/>
        </p:nvSpPr>
        <p:spPr>
          <a:xfrm>
            <a:off x="1244338" y="343418"/>
            <a:ext cx="10710531" cy="1508105"/>
          </a:xfrm>
          <a:prstGeom prst="rect">
            <a:avLst/>
          </a:prstGeom>
        </p:spPr>
        <p:txBody>
          <a:bodyPr wrap="square">
            <a:spAutoFit/>
          </a:bodyPr>
          <a:lstStyle/>
          <a:p>
            <a:pPr algn="ctr"/>
            <a:r>
              <a:rPr lang="en-US" sz="3200" b="1" i="0" u="none" strike="noStrike" dirty="0">
                <a:solidFill>
                  <a:srgbClr val="00B0F0"/>
                </a:solidFill>
                <a:effectLst>
                  <a:outerShdw blurRad="38100" dist="38100" dir="2700000" algn="tl">
                    <a:srgbClr val="000000">
                      <a:alpha val="43137"/>
                    </a:srgbClr>
                  </a:outerShdw>
                </a:effectLst>
                <a:latin typeface="Times New Roman" panose="02020603050405020304" pitchFamily="18" charset="0"/>
              </a:rPr>
              <a:t>DAYANANDA  SAGAR  COLLEGE  OF  ENGINEERING</a:t>
            </a:r>
            <a:br>
              <a:rPr lang="en-US" sz="2400" b="1" i="0" u="none" strike="noStrike" dirty="0">
                <a:solidFill>
                  <a:srgbClr val="862110"/>
                </a:solidFill>
                <a:effectLst/>
                <a:latin typeface="Times New Roman" panose="02020603050405020304" pitchFamily="18" charset="0"/>
              </a:rPr>
            </a:br>
            <a:r>
              <a:rPr lang="en-US" sz="3200" b="1" i="0" u="none" strike="noStrike" dirty="0">
                <a:solidFill>
                  <a:schemeClr val="tx2"/>
                </a:solidFill>
                <a:effectLst>
                  <a:outerShdw blurRad="38100" dist="38100" dir="2700000" algn="tl">
                    <a:srgbClr val="000000">
                      <a:alpha val="43137"/>
                    </a:srgbClr>
                  </a:outerShdw>
                </a:effectLst>
                <a:latin typeface="Times New Roman" panose="02020603050405020304" pitchFamily="18" charset="0"/>
              </a:rPr>
              <a:t>Department of Medical Electronics Engineering</a:t>
            </a:r>
            <a:endParaRPr lang="en-US" sz="2800" b="1" i="0" u="none" strike="noStrike" dirty="0">
              <a:solidFill>
                <a:schemeClr val="tx2"/>
              </a:solidFill>
              <a:effectLst>
                <a:outerShdw blurRad="38100" dist="38100" dir="2700000" algn="tl">
                  <a:srgbClr val="000000">
                    <a:alpha val="43137"/>
                  </a:srgbClr>
                </a:outerShdw>
              </a:effectLst>
              <a:latin typeface="Times New Roman" panose="02020603050405020304" pitchFamily="18" charset="0"/>
            </a:endParaRPr>
          </a:p>
          <a:p>
            <a:pPr algn="ctr"/>
            <a:r>
              <a:rPr lang="en-US" sz="2800" b="1" dirty="0">
                <a:solidFill>
                  <a:schemeClr val="tx2"/>
                </a:solidFill>
                <a:effectLst>
                  <a:outerShdw blurRad="38100" dist="38100" dir="2700000" algn="tl">
                    <a:srgbClr val="000000">
                      <a:alpha val="43137"/>
                    </a:srgbClr>
                  </a:outerShdw>
                </a:effectLst>
                <a:latin typeface="Times New Roman" panose="02020603050405020304" pitchFamily="18" charset="0"/>
              </a:rPr>
              <a:t>Academic year 2024-2025</a:t>
            </a:r>
            <a:endParaRPr lang="en-US" sz="2800" b="0" dirty="0">
              <a:solidFill>
                <a:schemeClr val="tx2"/>
              </a:solidFill>
              <a:effectLst>
                <a:outerShdw blurRad="38100" dist="38100" dir="2700000" algn="tl">
                  <a:srgbClr val="000000">
                    <a:alpha val="43137"/>
                  </a:srgbClr>
                </a:outerShdw>
              </a:effectLst>
            </a:endParaRPr>
          </a:p>
        </p:txBody>
      </p:sp>
      <p:sp>
        <p:nvSpPr>
          <p:cNvPr id="12" name="Rectangle 11"/>
          <p:cNvSpPr/>
          <p:nvPr/>
        </p:nvSpPr>
        <p:spPr>
          <a:xfrm>
            <a:off x="1125772" y="1629253"/>
            <a:ext cx="10947662" cy="953135"/>
          </a:xfrm>
          <a:prstGeom prst="rect">
            <a:avLst/>
          </a:prstGeom>
        </p:spPr>
        <p:txBody>
          <a:bodyPr wrap="square">
            <a:spAutoFit/>
          </a:bodyPr>
          <a:lstStyle/>
          <a:p>
            <a:pPr algn="ctr"/>
            <a:endParaRPr lang="en-IN" sz="2800" b="1" i="0" dirty="0">
              <a:solidFill>
                <a:srgbClr val="FF0000"/>
              </a:solidFill>
              <a:effectLst>
                <a:outerShdw blurRad="38100" dist="38100" dir="2700000" algn="tl">
                  <a:srgbClr val="000000">
                    <a:alpha val="43137"/>
                  </a:srgbClr>
                </a:outerShdw>
              </a:effectLst>
              <a:latin typeface="Times New Roman" panose="02020603050405020304" pitchFamily="18" charset="0"/>
            </a:endParaRPr>
          </a:p>
          <a:p>
            <a:pPr algn="ctr"/>
            <a:r>
              <a:rPr lang="en-IN" sz="2800" b="1" i="0" dirty="0">
                <a:solidFill>
                  <a:srgbClr val="FF0000"/>
                </a:solidFill>
                <a:effectLst>
                  <a:outerShdw blurRad="38100" dist="38100" dir="2700000" algn="tl">
                    <a:srgbClr val="000000">
                      <a:alpha val="43137"/>
                    </a:srgbClr>
                  </a:outerShdw>
                </a:effectLst>
                <a:latin typeface="Times New Roman" panose="02020603050405020304" pitchFamily="18" charset="0"/>
              </a:rPr>
              <a:t>PROJECT </a:t>
            </a:r>
            <a:r>
              <a:rPr lang="en-US" altLang="en-IN" sz="2800" b="1" i="0" dirty="0">
                <a:solidFill>
                  <a:srgbClr val="FF0000"/>
                </a:solidFill>
                <a:effectLst>
                  <a:outerShdw blurRad="38100" dist="38100" dir="2700000" algn="tl">
                    <a:srgbClr val="000000">
                      <a:alpha val="43137"/>
                    </a:srgbClr>
                  </a:outerShdw>
                </a:effectLst>
                <a:latin typeface="Times New Roman" panose="02020603050405020304" pitchFamily="18" charset="0"/>
              </a:rPr>
              <a:t>OPEN DAY 2025</a:t>
            </a:r>
            <a:endParaRPr lang="en-US" altLang="en-IN" sz="2800" b="1" i="0" dirty="0">
              <a:solidFill>
                <a:srgbClr val="FF0000"/>
              </a:solidFill>
              <a:effectLst>
                <a:outerShdw blurRad="38100" dist="38100" dir="2700000" algn="tl">
                  <a:srgbClr val="000000">
                    <a:alpha val="43137"/>
                  </a:srgbClr>
                </a:outerShdw>
              </a:effectLst>
              <a:latin typeface="Times New Roman" panose="02020603050405020304" pitchFamily="18" charset="0"/>
            </a:endParaRPr>
          </a:p>
        </p:txBody>
      </p:sp>
      <p:sp>
        <p:nvSpPr>
          <p:cNvPr id="13" name="Rectangle 12"/>
          <p:cNvSpPr/>
          <p:nvPr/>
        </p:nvSpPr>
        <p:spPr>
          <a:xfrm>
            <a:off x="2518420" y="2393191"/>
            <a:ext cx="8162365" cy="1076325"/>
          </a:xfrm>
          <a:prstGeom prst="rect">
            <a:avLst/>
          </a:prstGeom>
        </p:spPr>
        <p:txBody>
          <a:bodyPr wrap="square">
            <a:spAutoFit/>
          </a:bodyPr>
          <a:lstStyle/>
          <a:p>
            <a:pPr algn="ctr"/>
            <a:endParaRPr lang="en-IN" sz="3200" b="1" i="0" u="none" strike="noStrike" dirty="0">
              <a:solidFill>
                <a:srgbClr val="000000"/>
              </a:solidFill>
              <a:effectLst/>
              <a:latin typeface="Times New Roman" panose="02020603050405020304" pitchFamily="18" charset="0"/>
            </a:endParaRPr>
          </a:p>
          <a:p>
            <a:pPr algn="ctr"/>
            <a:endParaRPr lang="en-IN" sz="3200" b="1" dirty="0">
              <a:effectLst/>
            </a:endParaRPr>
          </a:p>
        </p:txBody>
      </p:sp>
      <p:graphicFrame>
        <p:nvGraphicFramePr>
          <p:cNvPr id="14" name="Table 13"/>
          <p:cNvGraphicFramePr>
            <a:graphicFrameLocks noGrp="1"/>
          </p:cNvGraphicFramePr>
          <p:nvPr/>
        </p:nvGraphicFramePr>
        <p:xfrm>
          <a:off x="4561409" y="3543300"/>
          <a:ext cx="3680460" cy="1402080"/>
        </p:xfrm>
        <a:graphic>
          <a:graphicData uri="http://schemas.openxmlformats.org/drawingml/2006/table">
            <a:tbl>
              <a:tblPr/>
              <a:tblGrid>
                <a:gridCol w="1978660"/>
                <a:gridCol w="1701800"/>
              </a:tblGrid>
              <a:tr h="228600">
                <a:tc>
                  <a:txBody>
                    <a:bodyPr/>
                    <a:lstStyle/>
                    <a:p>
                      <a:pPr algn="ctr" rtl="0" fontAlgn="ctr">
                        <a:spcBef>
                          <a:spcPts val="0"/>
                        </a:spcBef>
                        <a:spcAft>
                          <a:spcPts val="0"/>
                        </a:spcAft>
                      </a:pPr>
                      <a:r>
                        <a:rPr lang="en-IN" dirty="0">
                          <a:effectLst/>
                          <a:latin typeface="Times New Roman" panose="02020603050405020304" pitchFamily="18" charset="0"/>
                          <a:cs typeface="Times New Roman" panose="02020603050405020304" pitchFamily="18" charset="0"/>
                        </a:rPr>
                        <a:t>Student name</a:t>
                      </a:r>
                      <a:endParaRPr lang="en-IN" dirty="0">
                        <a:effectLst/>
                        <a:latin typeface="Times New Roman" panose="02020603050405020304" pitchFamily="18" charset="0"/>
                        <a:cs typeface="Times New Roman" panose="02020603050405020304" pitchFamily="18" charset="0"/>
                      </a:endParaRPr>
                    </a:p>
                  </a:txBody>
                  <a:tcPr marL="76200" marR="76200" marT="38100" marB="38100" anchor="ctr">
                    <a:lnL>
                      <a:noFill/>
                    </a:lnL>
                    <a:lnR>
                      <a:noFill/>
                    </a:lnR>
                    <a:lnT>
                      <a:noFill/>
                    </a:lnT>
                    <a:lnB>
                      <a:noFill/>
                    </a:lnB>
                    <a:lnTlToBr>
                      <a:noFill/>
                    </a:lnTlToBr>
                    <a:lnBlToTr>
                      <a:noFill/>
                    </a:lnBlToTr>
                    <a:solidFill>
                      <a:srgbClr val="FFFFFF"/>
                    </a:solidFill>
                  </a:tcPr>
                </a:tc>
                <a:tc>
                  <a:txBody>
                    <a:bodyPr/>
                    <a:lstStyle/>
                    <a:p>
                      <a:pPr algn="ctr" rtl="0" fontAlgn="ctr">
                        <a:spcBef>
                          <a:spcPts val="0"/>
                        </a:spcBef>
                        <a:spcAft>
                          <a:spcPts val="0"/>
                        </a:spcAft>
                      </a:pPr>
                      <a:r>
                        <a:rPr lang="en-IN" dirty="0">
                          <a:effectLst/>
                          <a:latin typeface="Times New Roman" panose="02020603050405020304" pitchFamily="18" charset="0"/>
                          <a:cs typeface="Times New Roman" panose="02020603050405020304" pitchFamily="18" charset="0"/>
                        </a:rPr>
                        <a:t>USN</a:t>
                      </a:r>
                      <a:endParaRPr lang="en-IN" dirty="0">
                        <a:effectLst/>
                        <a:latin typeface="Times New Roman" panose="02020603050405020304" pitchFamily="18" charset="0"/>
                        <a:cs typeface="Times New Roman" panose="02020603050405020304" pitchFamily="18" charset="0"/>
                      </a:endParaRPr>
                    </a:p>
                  </a:txBody>
                  <a:tcPr marL="76200" marR="76200" marT="38100" marB="38100" anchor="ctr">
                    <a:lnL>
                      <a:noFill/>
                    </a:lnL>
                    <a:lnR>
                      <a:noFill/>
                    </a:lnR>
                    <a:lnT>
                      <a:noFill/>
                    </a:lnT>
                    <a:lnB>
                      <a:noFill/>
                    </a:lnB>
                    <a:lnTlToBr>
                      <a:noFill/>
                    </a:lnTlToBr>
                    <a:lnBlToTr>
                      <a:noFill/>
                    </a:lnBlToTr>
                    <a:solidFill>
                      <a:srgbClr val="FFFFFF"/>
                    </a:solidFill>
                  </a:tcPr>
                </a:tc>
              </a:tr>
              <a:tr h="228600">
                <a:tc>
                  <a:txBody>
                    <a:bodyPr/>
                    <a:lstStyle/>
                    <a:p>
                      <a:pPr algn="ctr" rtl="0" fontAlgn="ctr">
                        <a:spcBef>
                          <a:spcPts val="0"/>
                        </a:spcBef>
                        <a:spcAft>
                          <a:spcPts val="0"/>
                        </a:spcAft>
                      </a:pPr>
                      <a:r>
                        <a:rPr lang="en-US" dirty="0">
                          <a:effectLst/>
                        </a:rPr>
                        <a:t>RAKSHITHA PRIYA           </a:t>
                      </a:r>
                      <a:endParaRPr lang="en-IN" dirty="0">
                        <a:effectLst/>
                      </a:endParaRPr>
                    </a:p>
                  </a:txBody>
                  <a:tcPr marL="76200" marR="76200" marT="38100" marB="38100" anchor="ctr">
                    <a:lnL>
                      <a:noFill/>
                    </a:lnL>
                    <a:lnR>
                      <a:noFill/>
                    </a:lnR>
                    <a:lnT>
                      <a:noFill/>
                    </a:lnT>
                    <a:lnB>
                      <a:noFill/>
                    </a:lnB>
                    <a:lnTlToBr>
                      <a:noFill/>
                    </a:lnTlToBr>
                    <a:lnBlToTr>
                      <a:noFill/>
                    </a:lnBlToTr>
                    <a:solidFill>
                      <a:srgbClr val="FFFFFF"/>
                    </a:solidFill>
                  </a:tcPr>
                </a:tc>
                <a:tc>
                  <a:txBody>
                    <a:bodyPr/>
                    <a:lstStyle/>
                    <a:p>
                      <a:pPr algn="ctr" rtl="0" fontAlgn="ctr">
                        <a:spcBef>
                          <a:spcPts val="0"/>
                        </a:spcBef>
                        <a:spcAft>
                          <a:spcPts val="0"/>
                        </a:spcAft>
                      </a:pPr>
                      <a:r>
                        <a:rPr lang="en-US" dirty="0">
                          <a:effectLst/>
                        </a:rPr>
                        <a:t>1DS23MD032</a:t>
                      </a:r>
                      <a:endParaRPr lang="en-US" dirty="0">
                        <a:effectLst/>
                      </a:endParaRPr>
                    </a:p>
                  </a:txBody>
                  <a:tcPr marL="76200" marR="76200" marT="38100" marB="38100" anchor="ctr">
                    <a:lnL>
                      <a:noFill/>
                    </a:lnL>
                    <a:lnR>
                      <a:noFill/>
                    </a:lnR>
                    <a:lnT>
                      <a:noFill/>
                    </a:lnT>
                    <a:lnB>
                      <a:noFill/>
                    </a:lnB>
                    <a:lnTlToBr>
                      <a:noFill/>
                    </a:lnTlToBr>
                    <a:lnBlToTr>
                      <a:noFill/>
                    </a:lnBlToTr>
                    <a:solidFill>
                      <a:srgbClr val="FFFFFF"/>
                    </a:solidFill>
                  </a:tcPr>
                </a:tc>
              </a:tr>
              <a:tr h="228600">
                <a:tc>
                  <a:txBody>
                    <a:bodyPr/>
                    <a:lstStyle/>
                    <a:p>
                      <a:pPr algn="ctr" rtl="0" fontAlgn="ctr">
                        <a:spcBef>
                          <a:spcPts val="0"/>
                        </a:spcBef>
                        <a:spcAft>
                          <a:spcPts val="0"/>
                        </a:spcAft>
                      </a:pPr>
                      <a:r>
                        <a:rPr lang="en-US" dirty="0">
                          <a:effectLst/>
                        </a:rPr>
                        <a:t>SAMMITA KASHYAP</a:t>
                      </a:r>
                      <a:endParaRPr lang="en-US" dirty="0">
                        <a:effectLst/>
                      </a:endParaRPr>
                    </a:p>
                  </a:txBody>
                  <a:tcPr marL="76200" marR="76200" marT="38100" marB="38100" anchor="ctr">
                    <a:lnL>
                      <a:noFill/>
                    </a:lnL>
                    <a:lnR>
                      <a:noFill/>
                    </a:lnR>
                    <a:lnT>
                      <a:noFill/>
                    </a:lnT>
                    <a:lnB>
                      <a:noFill/>
                    </a:lnB>
                    <a:lnTlToBr>
                      <a:noFill/>
                    </a:lnTlToBr>
                    <a:lnBlToTr>
                      <a:noFill/>
                    </a:lnBlToTr>
                    <a:solidFill>
                      <a:srgbClr val="FFFFFF"/>
                    </a:solidFill>
                  </a:tcPr>
                </a:tc>
                <a:tc>
                  <a:txBody>
                    <a:bodyPr/>
                    <a:lstStyle/>
                    <a:p>
                      <a:pPr algn="ctr" rtl="0" fontAlgn="ctr">
                        <a:spcBef>
                          <a:spcPts val="0"/>
                        </a:spcBef>
                        <a:spcAft>
                          <a:spcPts val="0"/>
                        </a:spcAft>
                      </a:pPr>
                      <a:r>
                        <a:rPr lang="en-US" dirty="0">
                          <a:effectLst/>
                        </a:rPr>
                        <a:t>1DS23MD040</a:t>
                      </a:r>
                      <a:endParaRPr lang="en-IN" dirty="0">
                        <a:effectLst/>
                      </a:endParaRPr>
                    </a:p>
                  </a:txBody>
                  <a:tcPr marL="76200" marR="76200" marT="38100" marB="38100" anchor="ctr">
                    <a:lnL>
                      <a:noFill/>
                    </a:lnL>
                    <a:lnR>
                      <a:noFill/>
                    </a:lnR>
                    <a:lnT>
                      <a:noFill/>
                    </a:lnT>
                    <a:lnB>
                      <a:noFill/>
                    </a:lnB>
                    <a:lnTlToBr>
                      <a:noFill/>
                    </a:lnTlToBr>
                    <a:lnBlToTr>
                      <a:noFill/>
                    </a:lnBlToTr>
                    <a:solidFill>
                      <a:srgbClr val="FFFFFF"/>
                    </a:solidFill>
                  </a:tcPr>
                </a:tc>
              </a:tr>
              <a:tr h="228600">
                <a:tc>
                  <a:txBody>
                    <a:bodyPr/>
                    <a:lstStyle/>
                    <a:p>
                      <a:pPr algn="ctr" rtl="0" fontAlgn="ctr">
                        <a:spcBef>
                          <a:spcPts val="0"/>
                        </a:spcBef>
                        <a:spcAft>
                          <a:spcPts val="0"/>
                        </a:spcAft>
                      </a:pPr>
                      <a:r>
                        <a:rPr lang="en-US" dirty="0">
                          <a:effectLst/>
                        </a:rPr>
                        <a:t>SUJANA H S</a:t>
                      </a:r>
                      <a:endParaRPr lang="en-US" dirty="0">
                        <a:effectLst/>
                      </a:endParaRPr>
                    </a:p>
                  </a:txBody>
                  <a:tcPr marL="76200" marR="76200" marT="38100" marB="38100" anchor="ctr">
                    <a:lnL>
                      <a:noFill/>
                    </a:lnL>
                    <a:lnR>
                      <a:noFill/>
                    </a:lnR>
                    <a:lnT>
                      <a:noFill/>
                    </a:lnT>
                    <a:lnB>
                      <a:noFill/>
                    </a:lnB>
                    <a:lnTlToBr>
                      <a:noFill/>
                    </a:lnTlToBr>
                    <a:lnBlToTr>
                      <a:noFill/>
                    </a:lnBlToTr>
                    <a:solidFill>
                      <a:srgbClr val="FFFFFF"/>
                    </a:solidFill>
                  </a:tcPr>
                </a:tc>
                <a:tc>
                  <a:txBody>
                    <a:bodyPr/>
                    <a:lstStyle/>
                    <a:p>
                      <a:pPr algn="ctr" rtl="0" fontAlgn="ctr">
                        <a:spcBef>
                          <a:spcPts val="0"/>
                        </a:spcBef>
                        <a:spcAft>
                          <a:spcPts val="0"/>
                        </a:spcAft>
                      </a:pPr>
                      <a:r>
                        <a:rPr lang="en-US" dirty="0">
                          <a:effectLst/>
                        </a:rPr>
                        <a:t>1DS23MDO47</a:t>
                      </a:r>
                      <a:endParaRPr lang="en-IN" dirty="0">
                        <a:effectLst/>
                      </a:endParaRPr>
                    </a:p>
                  </a:txBody>
                  <a:tcPr marL="76200" marR="76200" marT="38100" marB="38100" anchor="ctr">
                    <a:lnL>
                      <a:noFill/>
                    </a:lnL>
                    <a:lnR>
                      <a:noFill/>
                    </a:lnR>
                    <a:lnT>
                      <a:noFill/>
                    </a:lnT>
                    <a:lnB>
                      <a:noFill/>
                    </a:lnB>
                    <a:lnTlToBr>
                      <a:noFill/>
                    </a:lnTlToBr>
                    <a:lnBlToTr>
                      <a:noFill/>
                    </a:lnBlToTr>
                    <a:solidFill>
                      <a:srgbClr val="FFFFFF"/>
                    </a:solidFill>
                  </a:tcPr>
                </a:tc>
              </a:tr>
              <a:tr h="228600">
                <a:tc>
                  <a:txBody>
                    <a:bodyPr/>
                    <a:p>
                      <a:pPr algn="ctr" rtl="0" fontAlgn="ctr">
                        <a:spcBef>
                          <a:spcPts val="0"/>
                        </a:spcBef>
                        <a:spcAft>
                          <a:spcPts val="0"/>
                        </a:spcAft>
                      </a:pPr>
                      <a:r>
                        <a:rPr lang="en-US" dirty="0">
                          <a:effectLst/>
                        </a:rPr>
                        <a:t>SWATI RAIKAR                                                                                                    </a:t>
                      </a:r>
                      <a:endParaRPr lang="en-US" dirty="0">
                        <a:effectLst/>
                      </a:endParaRPr>
                    </a:p>
                  </a:txBody>
                  <a:tcPr marL="76200" marR="76200" marT="38100" marB="38100" anchor="ctr">
                    <a:lnL>
                      <a:noFill/>
                    </a:lnL>
                    <a:lnR>
                      <a:noFill/>
                    </a:lnR>
                    <a:lnT>
                      <a:noFill/>
                    </a:lnT>
                    <a:lnB>
                      <a:noFill/>
                    </a:lnB>
                    <a:lnTlToBr>
                      <a:noFill/>
                    </a:lnTlToBr>
                    <a:lnBlToTr>
                      <a:noFill/>
                    </a:lnBlToTr>
                  </a:tcPr>
                </a:tc>
                <a:tc>
                  <a:txBody>
                    <a:bodyPr/>
                    <a:p>
                      <a:pPr algn="ctr" rtl="0" fontAlgn="ctr">
                        <a:spcBef>
                          <a:spcPts val="0"/>
                        </a:spcBef>
                        <a:spcAft>
                          <a:spcPts val="0"/>
                        </a:spcAft>
                      </a:pPr>
                      <a:r>
                        <a:rPr lang="en-US" dirty="0">
                          <a:effectLst/>
                        </a:rPr>
                        <a:t>1DS23MD051</a:t>
                      </a:r>
                      <a:endParaRPr lang="en-IN" dirty="0">
                        <a:effectLst/>
                      </a:endParaRPr>
                    </a:p>
                  </a:txBody>
                  <a:tcPr marL="76200" marR="76200" marT="38100" marB="38100" anchor="ctr">
                    <a:lnL>
                      <a:noFill/>
                    </a:lnL>
                    <a:lnR>
                      <a:noFill/>
                    </a:lnR>
                    <a:lnT>
                      <a:noFill/>
                    </a:lnT>
                    <a:lnB>
                      <a:noFill/>
                    </a:lnB>
                    <a:lnTlToBr>
                      <a:noFill/>
                    </a:lnTlToBr>
                    <a:lnBlToTr>
                      <a:noFill/>
                    </a:lnBlToTr>
                  </a:tcPr>
                </a:tc>
              </a:tr>
            </a:tbl>
          </a:graphicData>
        </a:graphic>
      </p:graphicFrame>
      <p:sp>
        <p:nvSpPr>
          <p:cNvPr id="15" name="Rectangle 1"/>
          <p:cNvSpPr>
            <a:spLocks noChangeArrowheads="1"/>
          </p:cNvSpPr>
          <p:nvPr/>
        </p:nvSpPr>
        <p:spPr bwMode="auto">
          <a:xfrm>
            <a:off x="4256088" y="34226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en-IN"/>
          </a:p>
        </p:txBody>
      </p:sp>
      <p:sp>
        <p:nvSpPr>
          <p:cNvPr id="16" name="Rectangle 15"/>
          <p:cNvSpPr/>
          <p:nvPr/>
        </p:nvSpPr>
        <p:spPr>
          <a:xfrm>
            <a:off x="3353639" y="5296057"/>
            <a:ext cx="6096000" cy="1630045"/>
          </a:xfrm>
          <a:prstGeom prst="rect">
            <a:avLst/>
          </a:prstGeom>
        </p:spPr>
        <p:txBody>
          <a:bodyPr>
            <a:spAutoFit/>
          </a:bodyPr>
          <a:lstStyle/>
          <a:p>
            <a:pPr algn="ctr"/>
            <a:r>
              <a:rPr lang="en-US" sz="1700" b="1" i="0" u="none" strike="noStrike" dirty="0">
                <a:solidFill>
                  <a:srgbClr val="575F6D"/>
                </a:solidFill>
                <a:effectLst/>
                <a:latin typeface="Times New Roman" panose="02020603050405020304" pitchFamily="18" charset="0"/>
                <a:cs typeface="Times New Roman" panose="02020603050405020304" pitchFamily="18" charset="0"/>
              </a:rPr>
              <a:t>Under the guidance </a:t>
            </a:r>
            <a:endParaRPr lang="en-US" sz="1700" b="1" i="0" u="none" strike="noStrike" dirty="0">
              <a:solidFill>
                <a:srgbClr val="575F6D"/>
              </a:solidFill>
              <a:effectLst/>
              <a:latin typeface="Times New Roman" panose="02020603050405020304" pitchFamily="18" charset="0"/>
              <a:cs typeface="Times New Roman" panose="02020603050405020304" pitchFamily="18" charset="0"/>
            </a:endParaRPr>
          </a:p>
          <a:p>
            <a:pPr algn="ctr"/>
            <a:r>
              <a:rPr lang="en-US" sz="1700" b="1" i="0" u="none" strike="noStrike" dirty="0">
                <a:solidFill>
                  <a:srgbClr val="575F6D"/>
                </a:solidFill>
                <a:effectLst/>
                <a:latin typeface="Times New Roman" panose="02020603050405020304" pitchFamily="18" charset="0"/>
                <a:cs typeface="Times New Roman" panose="02020603050405020304" pitchFamily="18" charset="0"/>
              </a:rPr>
              <a:t>of</a:t>
            </a:r>
            <a:endParaRPr lang="en-US" sz="1700" b="0" dirty="0">
              <a:effectLst/>
              <a:latin typeface="Times New Roman" panose="02020603050405020304" pitchFamily="18" charset="0"/>
              <a:cs typeface="Times New Roman" panose="02020603050405020304" pitchFamily="18" charset="0"/>
            </a:endParaRPr>
          </a:p>
          <a:p>
            <a:pPr algn="ctr">
              <a:spcBef>
                <a:spcPts val="600"/>
              </a:spcBef>
            </a:pPr>
            <a:r>
              <a:rPr lang="en-US" sz="1700" b="1" dirty="0">
                <a:solidFill>
                  <a:srgbClr val="575F6D"/>
                </a:solidFill>
                <a:latin typeface="Times New Roman" panose="02020603050405020304" pitchFamily="18" charset="0"/>
                <a:cs typeface="Times New Roman" panose="02020603050405020304" pitchFamily="18" charset="0"/>
              </a:rPr>
              <a:t>Dr. N Sriraam </a:t>
            </a:r>
            <a:endParaRPr lang="en-US" sz="1700" b="1" dirty="0">
              <a:solidFill>
                <a:srgbClr val="575F6D"/>
              </a:solidFill>
              <a:latin typeface="Times New Roman" panose="02020603050405020304" pitchFamily="18" charset="0"/>
              <a:cs typeface="Times New Roman" panose="02020603050405020304" pitchFamily="18" charset="0"/>
            </a:endParaRPr>
          </a:p>
          <a:p>
            <a:pPr algn="ctr">
              <a:spcBef>
                <a:spcPts val="600"/>
              </a:spcBef>
            </a:pPr>
            <a:r>
              <a:rPr lang="en-US" sz="1700" b="0" dirty="0">
                <a:effectLst/>
                <a:latin typeface="Times New Roman" panose="02020603050405020304" pitchFamily="18" charset="0"/>
                <a:cs typeface="Times New Roman" panose="02020603050405020304" pitchFamily="18" charset="0"/>
              </a:rPr>
              <a:t>Head of the Department </a:t>
            </a:r>
            <a:endParaRPr lang="en-US" sz="1700" b="0" dirty="0">
              <a:effectLst/>
              <a:latin typeface="Times New Roman" panose="02020603050405020304" pitchFamily="18" charset="0"/>
              <a:cs typeface="Times New Roman" panose="02020603050405020304" pitchFamily="18" charset="0"/>
            </a:endParaRPr>
          </a:p>
          <a:p>
            <a:pPr algn="ctr">
              <a:spcBef>
                <a:spcPts val="600"/>
              </a:spcBef>
            </a:pPr>
            <a:r>
              <a:rPr lang="en-US" sz="1700" b="0" dirty="0">
                <a:effectLst/>
                <a:latin typeface="Times New Roman" panose="02020603050405020304" pitchFamily="18" charset="0"/>
                <a:cs typeface="Times New Roman" panose="02020603050405020304" pitchFamily="18" charset="0"/>
              </a:rPr>
              <a:t>Medical Electronics Engineering</a:t>
            </a:r>
            <a:endParaRPr lang="en-US" sz="1700" b="0" dirty="0">
              <a:effectLst/>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50144" y="370673"/>
            <a:ext cx="1231325" cy="1231325"/>
          </a:xfrm>
          <a:prstGeom prst="rect">
            <a:avLst/>
          </a:prstGeom>
        </p:spPr>
      </p:pic>
      <p:sp>
        <p:nvSpPr>
          <p:cNvPr id="3" name="Text Box 2"/>
          <p:cNvSpPr txBox="1"/>
          <p:nvPr/>
        </p:nvSpPr>
        <p:spPr>
          <a:xfrm>
            <a:off x="1901825" y="2575560"/>
            <a:ext cx="9451975" cy="1029970"/>
          </a:xfrm>
          <a:prstGeom prst="rect">
            <a:avLst/>
          </a:prstGeom>
          <a:noFill/>
        </p:spPr>
        <p:txBody>
          <a:bodyPr wrap="square" rtlCol="0">
            <a:noAutofit/>
          </a:bodyPr>
          <a:p>
            <a:pPr algn="ctr"/>
            <a:r>
              <a:rPr lang="en-IN" sz="3200" b="1" dirty="0">
                <a:solidFill>
                  <a:srgbClr val="000000"/>
                </a:solidFill>
                <a:effectLst/>
                <a:latin typeface="Times New Roman" panose="02020603050405020304" pitchFamily="18" charset="0"/>
                <a:sym typeface="+mn-ea"/>
              </a:rPr>
              <a:t>PERFORMANCE EVALUATION OF RESPIRATORY MONITORING SYSTEM</a:t>
            </a:r>
            <a:endParaRPr lang="en-US" sz="32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3" name="Google Shape;143;p20"/>
          <p:cNvGraphicFramePr/>
          <p:nvPr>
            <p:custDataLst>
              <p:tags r:id="rId1"/>
            </p:custDataLst>
          </p:nvPr>
        </p:nvGraphicFramePr>
        <p:xfrm>
          <a:off x="595630" y="271145"/>
          <a:ext cx="10771505" cy="6132830"/>
        </p:xfrm>
        <a:graphic>
          <a:graphicData uri="http://schemas.openxmlformats.org/drawingml/2006/table">
            <a:tbl>
              <a:tblPr firstRow="1" bandRow="1">
                <a:noFill/>
                <a:tableStyleId>{C424F3DF-CB1A-4B86-A1CD-F8FE22A95436}</a:tableStyleId>
              </a:tblPr>
              <a:tblGrid>
                <a:gridCol w="541020"/>
                <a:gridCol w="1881505"/>
                <a:gridCol w="2834640"/>
                <a:gridCol w="5514340"/>
              </a:tblGrid>
              <a:tr h="702945">
                <a:tc>
                  <a:txBody>
                    <a:bodyPr/>
                    <a:lstStyle/>
                    <a:p>
                      <a:pPr marL="0" marR="0" lvl="0" indent="0" algn="l" rtl="0">
                        <a:spcBef>
                          <a:spcPts val="0"/>
                        </a:spcBef>
                        <a:spcAft>
                          <a:spcPts val="0"/>
                        </a:spcAft>
                        <a:buNone/>
                      </a:pPr>
                      <a:r>
                        <a:rPr lang="en-US" sz="1800">
                          <a:latin typeface="Times New Roman" panose="02020603050405020304"/>
                          <a:ea typeface="Times New Roman" panose="02020603050405020304"/>
                          <a:cs typeface="Times New Roman" panose="02020603050405020304"/>
                          <a:sym typeface="Times New Roman" panose="02020603050405020304"/>
                        </a:rPr>
                        <a:t>SN</a:t>
                      </a:r>
                      <a:endParaRPr sz="180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solidFill>
                      <a:srgbClr val="2E75B5"/>
                    </a:solidFill>
                  </a:tcPr>
                </a:tc>
                <a:tc>
                  <a:txBody>
                    <a:bodyPr/>
                    <a:lstStyle/>
                    <a:p>
                      <a:pPr marL="0" marR="0" lvl="0" indent="0" algn="ctr" rtl="0">
                        <a:spcBef>
                          <a:spcPts val="0"/>
                        </a:spcBef>
                        <a:spcAft>
                          <a:spcPts val="0"/>
                        </a:spcAft>
                        <a:buNone/>
                      </a:pPr>
                      <a:r>
                        <a:rPr lang="en-US" sz="1800">
                          <a:latin typeface="Times New Roman" panose="02020603050405020304"/>
                          <a:ea typeface="Times New Roman" panose="02020603050405020304"/>
                          <a:cs typeface="Times New Roman" panose="02020603050405020304"/>
                          <a:sym typeface="Times New Roman" panose="02020603050405020304"/>
                        </a:rPr>
                        <a:t>Author</a:t>
                      </a:r>
                      <a:endParaRPr sz="180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solidFill>
                      <a:srgbClr val="2E75B5"/>
                    </a:solidFill>
                  </a:tcPr>
                </a:tc>
                <a:tc>
                  <a:txBody>
                    <a:bodyPr/>
                    <a:lstStyle/>
                    <a:p>
                      <a:pPr marL="0" marR="0" lvl="0" indent="0" algn="ctr" rtl="0">
                        <a:spcBef>
                          <a:spcPts val="0"/>
                        </a:spcBef>
                        <a:spcAft>
                          <a:spcPts val="0"/>
                        </a:spcAft>
                        <a:buNone/>
                      </a:pPr>
                      <a:r>
                        <a:rPr lang="en-US" sz="1800">
                          <a:latin typeface="Times New Roman" panose="02020603050405020304"/>
                          <a:ea typeface="Times New Roman" panose="02020603050405020304"/>
                          <a:cs typeface="Times New Roman" panose="02020603050405020304"/>
                          <a:sym typeface="Times New Roman" panose="02020603050405020304"/>
                        </a:rPr>
                        <a:t>Topic/Publication/Year</a:t>
                      </a:r>
                      <a:endParaRPr sz="180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solidFill>
                      <a:srgbClr val="2E75B5"/>
                    </a:solidFill>
                  </a:tcPr>
                </a:tc>
                <a:tc>
                  <a:txBody>
                    <a:bodyPr/>
                    <a:lstStyle/>
                    <a:p>
                      <a:pPr marL="0" marR="0" lvl="0" indent="0" algn="ctr" rtl="0">
                        <a:spcBef>
                          <a:spcPts val="0"/>
                        </a:spcBef>
                        <a:spcAft>
                          <a:spcPts val="0"/>
                        </a:spcAft>
                        <a:buNone/>
                      </a:pPr>
                      <a:r>
                        <a:rPr lang="en-US" sz="1800">
                          <a:latin typeface="Times New Roman" panose="02020603050405020304"/>
                          <a:ea typeface="Times New Roman" panose="02020603050405020304"/>
                          <a:cs typeface="Times New Roman" panose="02020603050405020304"/>
                          <a:sym typeface="Times New Roman" panose="02020603050405020304"/>
                        </a:rPr>
                        <a:t>Inference</a:t>
                      </a:r>
                      <a:endParaRPr sz="180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solidFill>
                      <a:srgbClr val="2E75B5"/>
                    </a:solidFill>
                  </a:tcPr>
                </a:tc>
              </a:tr>
              <a:tr h="2331720">
                <a:tc>
                  <a:txBody>
                    <a:bodyPr/>
                    <a:lstStyle/>
                    <a:p>
                      <a:r>
                        <a:rPr lang="en-US" altLang="en-IN" dirty="0"/>
                        <a:t>7..</a:t>
                      </a:r>
                      <a:endParaRPr lang="en-US" altLang="en-IN"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defRPr/>
                      </a:pPr>
                      <a:r>
                        <a:rPr lang="en-US" altLang="en-US" sz="1600" dirty="0">
                          <a:latin typeface="Times New Roman" panose="02020603050405020304" pitchFamily="18" charset="0"/>
                          <a:cs typeface="Times New Roman" panose="02020603050405020304" pitchFamily="18" charset="0"/>
                        </a:rPr>
                        <a:t>Asim H. Gazi, </a:t>
                      </a:r>
                      <a:r>
                        <a:rPr lang="en-US" altLang="en-US" sz="1600" dirty="0" err="1">
                          <a:latin typeface="Times New Roman" panose="02020603050405020304" pitchFamily="18" charset="0"/>
                          <a:cs typeface="Times New Roman" panose="02020603050405020304" pitchFamily="18" charset="0"/>
                        </a:rPr>
                        <a:t>Hewon</a:t>
                      </a:r>
                      <a:r>
                        <a:rPr lang="en-US" altLang="en-US" sz="1600" dirty="0">
                          <a:latin typeface="Times New Roman" panose="02020603050405020304" pitchFamily="18" charset="0"/>
                          <a:cs typeface="Times New Roman" panose="02020603050405020304" pitchFamily="18" charset="0"/>
                        </a:rPr>
                        <a:t> Jung, Jacob P. Kimball, Omer T. Inan</a:t>
                      </a:r>
                      <a:endParaRPr lang="en-US" altLang="en-US" sz="1600" dirty="0">
                        <a:latin typeface="Times New Roman" panose="02020603050405020304" pitchFamily="18" charset="0"/>
                        <a:cs typeface="Times New Roman" panose="02020603050405020304" pitchFamily="18" charset="0"/>
                      </a:endParaRPr>
                    </a:p>
                    <a:p>
                      <a:pPr algn="just"/>
                      <a:endParaRPr lang="en-US" altLang="en-US" sz="1600" dirty="0">
                        <a:latin typeface="Times New Roman" panose="02020603050405020304" pitchFamily="18" charset="0"/>
                        <a:cs typeface="Times New Roman" panose="02020603050405020304" pitchFamily="18" charset="0"/>
                      </a:endParaRPr>
                    </a:p>
                  </a:txBody>
                  <a:tcPr/>
                </a:tc>
                <a:tc>
                  <a:txBody>
                    <a:bodyPr/>
                    <a:lstStyle/>
                    <a:p>
                      <a:pPr algn="just"/>
                      <a:r>
                        <a:rPr lang="en-US" altLang="en-US" sz="1600" dirty="0">
                          <a:latin typeface="Times New Roman" panose="02020603050405020304" pitchFamily="18" charset="0"/>
                          <a:cs typeface="Times New Roman" panose="02020603050405020304" pitchFamily="18" charset="0"/>
                        </a:rPr>
                        <a:t>Improving Respiratory Timing Estimation Using Quality Indexing and Electrocardiogram-Derived Respiration - IEEE Engineering in Medicine &amp; Biology Society (EMBC).</a:t>
                      </a:r>
                      <a:endParaRPr lang="en-US" altLang="en-US" sz="1600" dirty="0">
                        <a:latin typeface="Times New Roman" panose="02020603050405020304" pitchFamily="18" charset="0"/>
                        <a:cs typeface="Times New Roman" panose="02020603050405020304" pitchFamily="18" charset="0"/>
                      </a:endParaRPr>
                    </a:p>
                    <a:p>
                      <a:pPr algn="just"/>
                      <a:r>
                        <a:rPr lang="en-US" altLang="en-US" sz="1600" dirty="0">
                          <a:latin typeface="Times New Roman" panose="02020603050405020304" pitchFamily="18" charset="0"/>
                          <a:cs typeface="Times New Roman" panose="02020603050405020304" pitchFamily="18" charset="0"/>
                        </a:rPr>
                        <a:t>(July  2022)</a:t>
                      </a:r>
                      <a:endParaRPr lang="en-US" altLang="en-US" sz="1600" dirty="0">
                        <a:latin typeface="Times New Roman" panose="02020603050405020304" pitchFamily="18" charset="0"/>
                        <a:cs typeface="Times New Roman" panose="02020603050405020304" pitchFamily="18" charset="0"/>
                      </a:endParaRPr>
                    </a:p>
                    <a:p>
                      <a:pPr algn="just"/>
                      <a:endParaRPr lang="en-US" altLang="en-US" sz="1600" dirty="0">
                        <a:latin typeface="Times New Roman" panose="02020603050405020304" pitchFamily="18" charset="0"/>
                        <a:cs typeface="Times New Roman" panose="02020603050405020304" pitchFamily="18" charset="0"/>
                      </a:endParaRPr>
                    </a:p>
                  </a:txBody>
                  <a:tcPr/>
                </a:tc>
                <a:tc>
                  <a:txBody>
                    <a:bodyPr/>
                    <a:lstStyle/>
                    <a:p>
                      <a:endParaRPr lang="en-IN" dirty="0"/>
                    </a:p>
                  </a:txBody>
                  <a:tcPr/>
                </a:tc>
              </a:tr>
              <a:tr h="3098165">
                <a:tc>
                  <a:txBody>
                    <a:bodyPr/>
                    <a:lstStyle/>
                    <a:p>
                      <a:pPr marL="0" marR="0" lvl="0" indent="0" algn="l" rtl="0">
                        <a:spcBef>
                          <a:spcPts val="0"/>
                        </a:spcBef>
                        <a:spcAft>
                          <a:spcPts val="0"/>
                        </a:spcAft>
                        <a:buNone/>
                      </a:pPr>
                      <a:r>
                        <a:rPr lang="en-US" sz="1800"/>
                        <a:t>8..</a:t>
                      </a:r>
                      <a:endParaRPr lang="en-US" sz="1800"/>
                    </a:p>
                  </a:txBody>
                  <a:tcPr marL="91450" marR="91450" marT="45725" marB="45725"/>
                </a:tc>
                <a:tc>
                  <a:txBody>
                    <a:bodyPr/>
                    <a:lstStyle/>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Behrouz Moradhasel,</a:t>
                      </a:r>
                      <a:endParaRPr lang="en-US" altLang="en-US" sz="18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Ali Sheikhani</a:t>
                      </a:r>
                      <a:endParaRPr lang="en-US" altLang="en-US" sz="18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Oldooz Aloosh,</a:t>
                      </a:r>
                      <a:endParaRPr lang="en-US" altLang="en-US" sz="18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Nader Jafarnia Dabanloo</a:t>
                      </a:r>
                      <a:endParaRPr lang="en-US" altLang="en-US" sz="180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Chin Electromyogram, an Effectual and Useful Biosignal for the Diagnosis of Obstructive Sleep Apnea"</a:t>
                      </a:r>
                      <a:endParaRPr lang="en-US" altLang="en-US" sz="18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Publication: Journal of Sleep Sciences (J Sleep Sci)</a:t>
                      </a:r>
                      <a:endParaRPr lang="en-US" altLang="en-US" sz="18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Year: 2021</a:t>
                      </a:r>
                      <a:endParaRPr lang="en-US" altLang="en-US" sz="180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spcBef>
                          <a:spcPts val="0"/>
                        </a:spcBef>
                        <a:spcAft>
                          <a:spcPts val="0"/>
                        </a:spcAft>
                        <a:buNone/>
                      </a:pPr>
                      <a:endParaRPr sz="1800" dirty="0"/>
                    </a:p>
                  </a:txBody>
                  <a:tcPr marL="91450" marR="91450" marT="45725" marB="45725"/>
                </a:tc>
              </a:tr>
            </a:tbl>
          </a:graphicData>
        </a:graphic>
      </p:graphicFrame>
      <p:pic>
        <p:nvPicPr>
          <p:cNvPr id="5" name="Picture 4"/>
          <p:cNvPicPr>
            <a:picLocks noChangeAspect="1"/>
          </p:cNvPicPr>
          <p:nvPr/>
        </p:nvPicPr>
        <p:blipFill>
          <a:blip r:embed="rId2"/>
          <a:stretch>
            <a:fillRect/>
          </a:stretch>
        </p:blipFill>
        <p:spPr>
          <a:xfrm>
            <a:off x="6256655" y="3326130"/>
            <a:ext cx="4601210" cy="2825115"/>
          </a:xfrm>
          <a:prstGeom prst="rect">
            <a:avLst/>
          </a:prstGeom>
        </p:spPr>
      </p:pic>
      <p:sp>
        <p:nvSpPr>
          <p:cNvPr id="8" name="Footer Placeholder 5"/>
          <p:cNvSpPr>
            <a:spLocks noGrp="1"/>
          </p:cNvSpPr>
          <p:nvPr>
            <p:ph type="ftr" sz="quarter" idx="11"/>
          </p:nvPr>
        </p:nvSpPr>
        <p:spPr>
          <a:xfrm>
            <a:off x="2819871" y="6404037"/>
            <a:ext cx="6759134" cy="365125"/>
          </a:xfrm>
        </p:spPr>
        <p:txBody>
          <a:bodyPr/>
          <a:lstStyle/>
          <a:p>
            <a:r>
              <a:rPr lang="en-US" dirty="0"/>
              <a:t>DEPARTMENT OF MEDICAL ELECTRONICS ENGINEERING, DAYANANDA SAGAR COLLEGE OF ENGINEERING</a:t>
            </a:r>
            <a:endParaRPr lang="en-IN" dirty="0"/>
          </a:p>
        </p:txBody>
      </p:sp>
      <p:sp>
        <p:nvSpPr>
          <p:cNvPr id="9" name="Text Box 8"/>
          <p:cNvSpPr txBox="1"/>
          <p:nvPr/>
        </p:nvSpPr>
        <p:spPr>
          <a:xfrm>
            <a:off x="6505575" y="6151245"/>
            <a:ext cx="4202430" cy="306705"/>
          </a:xfrm>
          <a:prstGeom prst="rect">
            <a:avLst/>
          </a:prstGeom>
          <a:noFill/>
        </p:spPr>
        <p:txBody>
          <a:bodyPr wrap="square" rtlCol="0">
            <a:spAutoFit/>
          </a:bodyPr>
          <a:lstStyle/>
          <a:p>
            <a:pPr algn="ctr"/>
            <a:r>
              <a:rPr lang="en-US" sz="1400"/>
              <a:t>chart 1</a:t>
            </a:r>
            <a:endParaRPr lang="en-US" sz="1400"/>
          </a:p>
        </p:txBody>
      </p:sp>
      <p:pic>
        <p:nvPicPr>
          <p:cNvPr id="2" name="Picture 1"/>
          <p:cNvPicPr>
            <a:picLocks noChangeAspect="1"/>
          </p:cNvPicPr>
          <p:nvPr/>
        </p:nvPicPr>
        <p:blipFill>
          <a:blip r:embed="rId3"/>
          <a:srcRect l="4376" t="13720"/>
          <a:stretch>
            <a:fillRect/>
          </a:stretch>
        </p:blipFill>
        <p:spPr>
          <a:xfrm>
            <a:off x="6256655" y="1042608"/>
            <a:ext cx="4756785" cy="1972310"/>
          </a:xfrm>
          <a:prstGeom prst="rect">
            <a:avLst/>
          </a:prstGeom>
        </p:spPr>
      </p:pic>
      <p:sp>
        <p:nvSpPr>
          <p:cNvPr id="3" name="TextBox 2"/>
          <p:cNvSpPr txBox="1"/>
          <p:nvPr/>
        </p:nvSpPr>
        <p:spPr>
          <a:xfrm>
            <a:off x="6625590" y="2985858"/>
            <a:ext cx="3962400" cy="307777"/>
          </a:xfrm>
          <a:prstGeom prst="rect">
            <a:avLst/>
          </a:prstGeom>
          <a:noFill/>
        </p:spPr>
        <p:txBody>
          <a:bodyPr wrap="square" rtlCol="0">
            <a:spAutoFit/>
          </a:bodyPr>
          <a:lstStyle/>
          <a:p>
            <a:r>
              <a:rPr lang="en-US" sz="1400" dirty="0"/>
              <a:t>image 7: methodology of presented paper</a:t>
            </a: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6415" y="132080"/>
            <a:ext cx="10515600" cy="1325563"/>
          </a:xfrm>
        </p:spPr>
        <p:txBody>
          <a:bodyPr>
            <a:normAutofit/>
          </a:bodyPr>
          <a:lstStyle/>
          <a:p>
            <a:r>
              <a:rPr lang="en-IN" sz="3200" dirty="0">
                <a:latin typeface="Times New Roman" panose="02020603050405020304" pitchFamily="18" charset="0"/>
                <a:cs typeface="Times New Roman" panose="02020603050405020304" pitchFamily="18" charset="0"/>
              </a:rPr>
              <a:t>COMPONENTS  </a:t>
            </a:r>
            <a:endParaRPr lang="en-IN" sz="32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59CE705F-A2BE-4F91-B6CD-D5137D911E94}" type="slidenum">
              <a:rPr lang="en-IN" smtClean="0"/>
            </a:fld>
            <a:endParaRPr lang="en-IN"/>
          </a:p>
        </p:txBody>
      </p:sp>
      <p:sp>
        <p:nvSpPr>
          <p:cNvPr id="7" name="Footer Placeholder 5"/>
          <p:cNvSpPr>
            <a:spLocks noGrp="1"/>
          </p:cNvSpPr>
          <p:nvPr>
            <p:ph type="ftr" sz="quarter" idx="11"/>
          </p:nvPr>
        </p:nvSpPr>
        <p:spPr>
          <a:xfrm rot="10800000" flipV="1">
            <a:off x="1551940" y="5694680"/>
            <a:ext cx="9088755" cy="2204720"/>
          </a:xfrm>
        </p:spPr>
        <p:txBody>
          <a:bodyPr/>
          <a:lstStyle/>
          <a:p>
            <a:r>
              <a:rPr lang="en-US" dirty="0"/>
              <a:t>DEPARTMENT OF MEDICAL ELECTRONICS ENGINEERING, DAYANANDA SAGAR COLLEGE OF ENGINEERING</a:t>
            </a:r>
            <a:endParaRPr lang="en-US" dirty="0"/>
          </a:p>
          <a:p>
            <a:endParaRPr lang="en-IN" dirty="0"/>
          </a:p>
        </p:txBody>
      </p:sp>
      <p:sp>
        <p:nvSpPr>
          <p:cNvPr id="4" name="Content Placeholder 3"/>
          <p:cNvSpPr>
            <a:spLocks noGrp="1"/>
          </p:cNvSpPr>
          <p:nvPr>
            <p:ph idx="1"/>
          </p:nvPr>
        </p:nvSpPr>
        <p:spPr>
          <a:xfrm rot="10800000" flipV="1">
            <a:off x="838200" y="1301115"/>
            <a:ext cx="10411460" cy="1301115"/>
          </a:xfrm>
        </p:spPr>
        <p:txBody>
          <a:bodyPr>
            <a:normAutofit/>
          </a:bodyPr>
          <a:lstStyle/>
          <a:p>
            <a:pPr marL="0" indent="0" algn="ctr">
              <a:lnSpc>
                <a:spcPct val="100000"/>
              </a:lnSpc>
              <a:buFont typeface="+mj-lt"/>
              <a:buNone/>
            </a:pPr>
            <a:r>
              <a:rPr lang="en-US"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Signal processing involves software components to acquire, process, and analyze respiratory data. </a:t>
            </a:r>
            <a:endParaRPr lang="en-US" sz="2400" dirty="0">
              <a:latin typeface="Times New Roman" panose="02020603050405020304" pitchFamily="18" charset="0"/>
              <a:cs typeface="Times New Roman" panose="02020603050405020304" pitchFamily="18" charset="0"/>
            </a:endParaRPr>
          </a:p>
          <a:p>
            <a:pPr marL="514350" indent="-514350" algn="just">
              <a:lnSpc>
                <a:spcPct val="150000"/>
              </a:lnSpc>
              <a:buFont typeface="+mj-lt"/>
              <a:buAutoNum type="arabicPeriod"/>
            </a:pPr>
            <a:endParaRPr lang="en-US" sz="2400" dirty="0">
              <a:latin typeface="Times New Roman" panose="02020603050405020304" pitchFamily="18" charset="0"/>
              <a:cs typeface="Times New Roman" panose="02020603050405020304" pitchFamily="18" charset="0"/>
            </a:endParaRPr>
          </a:p>
        </p:txBody>
      </p:sp>
      <p:sp>
        <p:nvSpPr>
          <p:cNvPr id="10" name="Rectangles 9"/>
          <p:cNvSpPr/>
          <p:nvPr/>
        </p:nvSpPr>
        <p:spPr>
          <a:xfrm>
            <a:off x="296545" y="2379980"/>
            <a:ext cx="10528300" cy="4064000"/>
          </a:xfrm>
          <a:prstGeom prst="rect">
            <a:avLst/>
          </a:prstGeom>
          <a:solidFill>
            <a:srgbClr val="BDD7EE"/>
          </a:solidFill>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pic>
        <p:nvPicPr>
          <p:cNvPr id="8" name="Picture 7"/>
          <p:cNvPicPr/>
          <p:nvPr/>
        </p:nvPicPr>
        <p:blipFill>
          <a:blip r:embed="rId1"/>
          <a:stretch>
            <a:fillRect/>
          </a:stretch>
        </p:blipFill>
        <p:spPr>
          <a:xfrm>
            <a:off x="440690" y="2602230"/>
            <a:ext cx="2631440" cy="2312670"/>
          </a:xfrm>
          <a:prstGeom prst="rect">
            <a:avLst/>
          </a:prstGeom>
        </p:spPr>
      </p:pic>
      <p:sp>
        <p:nvSpPr>
          <p:cNvPr id="9" name="Text Box 8"/>
          <p:cNvSpPr txBox="1"/>
          <p:nvPr/>
        </p:nvSpPr>
        <p:spPr>
          <a:xfrm>
            <a:off x="838200" y="4645025"/>
            <a:ext cx="2030730" cy="1385570"/>
          </a:xfrm>
          <a:prstGeom prst="rect">
            <a:avLst/>
          </a:prstGeom>
          <a:noFill/>
        </p:spPr>
        <p:txBody>
          <a:bodyPr wrap="square" rtlCol="0">
            <a:noAutofit/>
          </a:bodyPr>
          <a:lstStyle/>
          <a:p>
            <a:pPr algn="ctr"/>
            <a:endParaRPr lang="en-US" dirty="0">
              <a:latin typeface="Times New Roman" panose="02020603050405020304" pitchFamily="18" charset="0"/>
              <a:cs typeface="Times New Roman" panose="02020603050405020304" pitchFamily="18" charset="0"/>
              <a:sym typeface="+mn-ea"/>
            </a:endParaRPr>
          </a:p>
          <a:p>
            <a:pPr algn="ctr"/>
            <a:r>
              <a:rPr lang="en-US" dirty="0">
                <a:latin typeface="Times New Roman" panose="02020603050405020304" pitchFamily="18" charset="0"/>
                <a:cs typeface="Times New Roman" panose="02020603050405020304" pitchFamily="18" charset="0"/>
                <a:sym typeface="+mn-ea"/>
              </a:rPr>
              <a:t>Data Acquisition: </a:t>
            </a:r>
            <a:r>
              <a:rPr lang="en-US" dirty="0" err="1">
                <a:latin typeface="Times New Roman" panose="02020603050405020304" pitchFamily="18" charset="0"/>
                <a:cs typeface="Times New Roman" panose="02020603050405020304" pitchFamily="18" charset="0"/>
                <a:sym typeface="+mn-ea"/>
              </a:rPr>
              <a:t>seriel</a:t>
            </a:r>
            <a:r>
              <a:rPr lang="en-US" dirty="0">
                <a:latin typeface="Times New Roman" panose="02020603050405020304" pitchFamily="18" charset="0"/>
                <a:cs typeface="Times New Roman" panose="02020603050405020304" pitchFamily="18" charset="0"/>
                <a:sym typeface="+mn-ea"/>
              </a:rPr>
              <a:t> </a:t>
            </a:r>
            <a:r>
              <a:rPr lang="en-US" dirty="0" err="1">
                <a:latin typeface="Times New Roman" panose="02020603050405020304" pitchFamily="18" charset="0"/>
                <a:cs typeface="Times New Roman" panose="02020603050405020304" pitchFamily="18" charset="0"/>
                <a:sym typeface="+mn-ea"/>
              </a:rPr>
              <a:t>bluetooth</a:t>
            </a:r>
            <a:r>
              <a:rPr lang="en-US" dirty="0">
                <a:latin typeface="Times New Roman" panose="02020603050405020304" pitchFamily="18" charset="0"/>
                <a:cs typeface="Times New Roman" panose="02020603050405020304" pitchFamily="18" charset="0"/>
                <a:sym typeface="+mn-ea"/>
              </a:rPr>
              <a:t> terminal</a:t>
            </a:r>
            <a:endParaRPr lang="en-US"/>
          </a:p>
        </p:txBody>
      </p:sp>
      <p:pic>
        <p:nvPicPr>
          <p:cNvPr id="11" name="Picture 10"/>
          <p:cNvPicPr/>
          <p:nvPr/>
        </p:nvPicPr>
        <p:blipFill>
          <a:blip r:embed="rId2"/>
          <a:stretch>
            <a:fillRect/>
          </a:stretch>
        </p:blipFill>
        <p:spPr>
          <a:xfrm>
            <a:off x="3909060" y="2966720"/>
            <a:ext cx="1852295" cy="1583690"/>
          </a:xfrm>
          <a:prstGeom prst="rect">
            <a:avLst/>
          </a:prstGeom>
        </p:spPr>
      </p:pic>
      <p:sp>
        <p:nvSpPr>
          <p:cNvPr id="12" name="Text Box 11"/>
          <p:cNvSpPr txBox="1"/>
          <p:nvPr/>
        </p:nvSpPr>
        <p:spPr>
          <a:xfrm>
            <a:off x="3817620" y="4621530"/>
            <a:ext cx="2176780" cy="1206500"/>
          </a:xfrm>
          <a:prstGeom prst="rect">
            <a:avLst/>
          </a:prstGeom>
          <a:noFill/>
        </p:spPr>
        <p:txBody>
          <a:bodyPr wrap="square" rtlCol="0" anchor="t">
            <a:noAutofit/>
          </a:bodyPr>
          <a:lstStyle/>
          <a:p>
            <a:pPr indent="0" algn="ctr">
              <a:lnSpc>
                <a:spcPct val="100000"/>
              </a:lnSpc>
              <a:buFont typeface="+mj-lt"/>
              <a:buNone/>
            </a:pPr>
            <a:endParaRPr lang="en-US" dirty="0">
              <a:latin typeface="Times New Roman" panose="02020603050405020304" pitchFamily="18" charset="0"/>
              <a:cs typeface="Times New Roman" panose="02020603050405020304" pitchFamily="18" charset="0"/>
              <a:sym typeface="+mn-ea"/>
            </a:endParaRPr>
          </a:p>
          <a:p>
            <a:pPr indent="0" algn="ctr">
              <a:lnSpc>
                <a:spcPct val="100000"/>
              </a:lnSpc>
              <a:buFont typeface="+mj-lt"/>
              <a:buNone/>
            </a:pPr>
            <a:r>
              <a:rPr lang="en-US" dirty="0">
                <a:latin typeface="Times New Roman" panose="02020603050405020304" pitchFamily="18" charset="0"/>
                <a:cs typeface="Times New Roman" panose="02020603050405020304" pitchFamily="18" charset="0"/>
                <a:sym typeface="+mn-ea"/>
              </a:rPr>
              <a:t>Data cleaning and Signal Filtering :Using python code</a:t>
            </a:r>
            <a:endParaRPr lang="en-US" dirty="0">
              <a:latin typeface="Times New Roman" panose="02020603050405020304" pitchFamily="18" charset="0"/>
              <a:cs typeface="Times New Roman" panose="02020603050405020304" pitchFamily="18" charset="0"/>
              <a:sym typeface="+mn-ea"/>
            </a:endParaRPr>
          </a:p>
        </p:txBody>
      </p:sp>
      <p:pic>
        <p:nvPicPr>
          <p:cNvPr id="3" name="Picture 2" descr="WhatsApp Image 2025-05-28 at 4.31.23 PM (1)"/>
          <p:cNvPicPr>
            <a:picLocks noChangeAspect="1"/>
          </p:cNvPicPr>
          <p:nvPr/>
        </p:nvPicPr>
        <p:blipFill>
          <a:blip r:embed="rId3"/>
          <a:srcRect l="24861" t="26877" r="7525" b="18022"/>
          <a:stretch>
            <a:fillRect/>
          </a:stretch>
        </p:blipFill>
        <p:spPr>
          <a:xfrm>
            <a:off x="6800850" y="2481580"/>
            <a:ext cx="3172460" cy="1454150"/>
          </a:xfrm>
          <a:prstGeom prst="rect">
            <a:avLst/>
          </a:prstGeom>
        </p:spPr>
      </p:pic>
      <p:pic>
        <p:nvPicPr>
          <p:cNvPr id="15" name="Picture 14" descr="WhatsApp Image 2025-05-28 at 4.31.24 PM (1)"/>
          <p:cNvPicPr>
            <a:picLocks noChangeAspect="1"/>
          </p:cNvPicPr>
          <p:nvPr/>
        </p:nvPicPr>
        <p:blipFill>
          <a:blip r:embed="rId4"/>
          <a:srcRect l="20094" r="33596"/>
          <a:stretch>
            <a:fillRect/>
          </a:stretch>
        </p:blipFill>
        <p:spPr>
          <a:xfrm rot="16200000">
            <a:off x="7042150" y="3872865"/>
            <a:ext cx="1753235" cy="2129790"/>
          </a:xfrm>
          <a:prstGeom prst="rect">
            <a:avLst/>
          </a:prstGeom>
        </p:spPr>
      </p:pic>
      <p:sp>
        <p:nvSpPr>
          <p:cNvPr id="16" name="Text Box 15"/>
          <p:cNvSpPr txBox="1"/>
          <p:nvPr/>
        </p:nvSpPr>
        <p:spPr>
          <a:xfrm>
            <a:off x="6673215" y="5877560"/>
            <a:ext cx="3300095" cy="645160"/>
          </a:xfrm>
          <a:prstGeom prst="rect">
            <a:avLst/>
          </a:prstGeom>
          <a:noFill/>
        </p:spPr>
        <p:txBody>
          <a:bodyPr wrap="square" rtlCol="0">
            <a:spAutoFit/>
          </a:bodyPr>
          <a:p>
            <a:r>
              <a:rPr lang="en-US">
                <a:latin typeface="Times New Roman" panose="02020603050405020304" pitchFamily="18" charset="0"/>
                <a:cs typeface="Times New Roman" panose="02020603050405020304" pitchFamily="18" charset="0"/>
              </a:rPr>
              <a:t>Respiratory device sensor and Polar h10 DEVICE</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Rectangles 1"/>
          <p:cNvSpPr/>
          <p:nvPr/>
        </p:nvSpPr>
        <p:spPr>
          <a:xfrm>
            <a:off x="1666240" y="883920"/>
            <a:ext cx="3068320" cy="79248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a:p>
            <a:pPr algn="ctr"/>
            <a:r>
              <a:rPr lang="en-US"/>
              <a:t>Wearable respiratory device</a:t>
            </a:r>
            <a:endParaRPr lang="en-US"/>
          </a:p>
          <a:p>
            <a:pPr algn="ctr"/>
            <a:r>
              <a:rPr lang="en-US" sz="1400"/>
              <a:t>(temperature,humidity,pressure)</a:t>
            </a:r>
            <a:endParaRPr lang="en-US" sz="1400"/>
          </a:p>
          <a:p>
            <a:pPr algn="ctr"/>
            <a:endParaRPr lang="en-US" sz="1400"/>
          </a:p>
        </p:txBody>
      </p:sp>
      <p:sp>
        <p:nvSpPr>
          <p:cNvPr id="3" name="Rectangles 2"/>
          <p:cNvSpPr/>
          <p:nvPr/>
        </p:nvSpPr>
        <p:spPr>
          <a:xfrm>
            <a:off x="7584440" y="883920"/>
            <a:ext cx="3068320" cy="79248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t>Polar H10 device</a:t>
            </a:r>
            <a:endParaRPr lang="en-US"/>
          </a:p>
          <a:p>
            <a:pPr algn="ctr"/>
            <a:r>
              <a:rPr lang="en-US"/>
              <a:t>(ECG)</a:t>
            </a:r>
            <a:endParaRPr lang="en-US"/>
          </a:p>
        </p:txBody>
      </p:sp>
      <p:sp>
        <p:nvSpPr>
          <p:cNvPr id="4" name="Rectangles 3"/>
          <p:cNvSpPr/>
          <p:nvPr/>
        </p:nvSpPr>
        <p:spPr>
          <a:xfrm>
            <a:off x="1666240" y="2219960"/>
            <a:ext cx="3068320" cy="43434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t>Data Acquisition</a:t>
            </a:r>
            <a:endParaRPr lang="en-US"/>
          </a:p>
        </p:txBody>
      </p:sp>
      <p:sp>
        <p:nvSpPr>
          <p:cNvPr id="8" name="Rectangles 7"/>
          <p:cNvSpPr/>
          <p:nvPr/>
        </p:nvSpPr>
        <p:spPr>
          <a:xfrm>
            <a:off x="4658360" y="4157980"/>
            <a:ext cx="3068320" cy="79248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t>Visualization and Comparision</a:t>
            </a:r>
            <a:endParaRPr lang="en-US"/>
          </a:p>
        </p:txBody>
      </p:sp>
      <p:sp>
        <p:nvSpPr>
          <p:cNvPr id="9" name="Rectangles 8"/>
          <p:cNvSpPr/>
          <p:nvPr/>
        </p:nvSpPr>
        <p:spPr>
          <a:xfrm>
            <a:off x="4658360" y="5162550"/>
            <a:ext cx="3068320" cy="79248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t>Regression Model</a:t>
            </a:r>
            <a:endParaRPr lang="en-US"/>
          </a:p>
        </p:txBody>
      </p:sp>
      <p:sp>
        <p:nvSpPr>
          <p:cNvPr id="10" name="Rectangles 9"/>
          <p:cNvSpPr/>
          <p:nvPr/>
        </p:nvSpPr>
        <p:spPr>
          <a:xfrm>
            <a:off x="1666240" y="2913380"/>
            <a:ext cx="3068320" cy="6985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t>Data cleaning,Data Filtering and Peak Detection</a:t>
            </a:r>
            <a:endParaRPr lang="en-US"/>
          </a:p>
        </p:txBody>
      </p:sp>
      <p:sp>
        <p:nvSpPr>
          <p:cNvPr id="11" name="Rectangles 10"/>
          <p:cNvSpPr/>
          <p:nvPr/>
        </p:nvSpPr>
        <p:spPr>
          <a:xfrm>
            <a:off x="7584440" y="2202180"/>
            <a:ext cx="3068320" cy="43434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sym typeface="+mn-ea"/>
              </a:rPr>
              <a:t>Data Acquisition</a:t>
            </a:r>
            <a:endParaRPr lang="en-US"/>
          </a:p>
        </p:txBody>
      </p:sp>
      <p:sp>
        <p:nvSpPr>
          <p:cNvPr id="12" name="Rectangles 11"/>
          <p:cNvSpPr/>
          <p:nvPr/>
        </p:nvSpPr>
        <p:spPr>
          <a:xfrm>
            <a:off x="7584440" y="2888615"/>
            <a:ext cx="3240405" cy="80962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sym typeface="+mn-ea"/>
              </a:rPr>
              <a:t>Data cleaning,Data Filtering and Peak Detection</a:t>
            </a:r>
            <a:endParaRPr lang="en-US"/>
          </a:p>
        </p:txBody>
      </p:sp>
      <p:sp>
        <p:nvSpPr>
          <p:cNvPr id="13" name="Rectangles 12"/>
          <p:cNvSpPr/>
          <p:nvPr/>
        </p:nvSpPr>
        <p:spPr>
          <a:xfrm>
            <a:off x="4658360" y="6167120"/>
            <a:ext cx="3068320" cy="43434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t>Final Matrix Table</a:t>
            </a:r>
            <a:endParaRPr lang="en-US"/>
          </a:p>
        </p:txBody>
      </p:sp>
      <p:sp>
        <p:nvSpPr>
          <p:cNvPr id="14" name="Down Arrow 13"/>
          <p:cNvSpPr/>
          <p:nvPr/>
        </p:nvSpPr>
        <p:spPr>
          <a:xfrm>
            <a:off x="3063240" y="1694180"/>
            <a:ext cx="274320" cy="50800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5" name="Down Arrow 14"/>
          <p:cNvSpPr/>
          <p:nvPr/>
        </p:nvSpPr>
        <p:spPr>
          <a:xfrm>
            <a:off x="3063240" y="2672080"/>
            <a:ext cx="213360" cy="22352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6" name="Down Arrow 15"/>
          <p:cNvSpPr/>
          <p:nvPr/>
        </p:nvSpPr>
        <p:spPr>
          <a:xfrm>
            <a:off x="9067800" y="1665605"/>
            <a:ext cx="274320" cy="50800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7" name="Down Arrow 16"/>
          <p:cNvSpPr/>
          <p:nvPr/>
        </p:nvSpPr>
        <p:spPr>
          <a:xfrm>
            <a:off x="9128760" y="2665095"/>
            <a:ext cx="213360" cy="22352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8" name="Rectangles 17"/>
          <p:cNvSpPr/>
          <p:nvPr/>
        </p:nvSpPr>
        <p:spPr>
          <a:xfrm>
            <a:off x="3062605" y="3820160"/>
            <a:ext cx="6254115" cy="12573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9" name="Rectangles 18"/>
          <p:cNvSpPr/>
          <p:nvPr/>
        </p:nvSpPr>
        <p:spPr>
          <a:xfrm>
            <a:off x="3062605" y="3611880"/>
            <a:ext cx="111760" cy="274320"/>
          </a:xfrm>
          <a:prstGeom prst="rect">
            <a:avLst/>
          </a:prstGeom>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0" name="Rectangles 19"/>
          <p:cNvSpPr/>
          <p:nvPr/>
        </p:nvSpPr>
        <p:spPr>
          <a:xfrm>
            <a:off x="9204960" y="3670300"/>
            <a:ext cx="111760" cy="27432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1" name="Down Arrow 20"/>
          <p:cNvSpPr/>
          <p:nvPr/>
        </p:nvSpPr>
        <p:spPr>
          <a:xfrm>
            <a:off x="6082665" y="3945890"/>
            <a:ext cx="213360" cy="22352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3" name="Down Arrow 22"/>
          <p:cNvSpPr/>
          <p:nvPr/>
        </p:nvSpPr>
        <p:spPr>
          <a:xfrm>
            <a:off x="6082665" y="4972050"/>
            <a:ext cx="213360" cy="18542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5" name="Down Arrow 24"/>
          <p:cNvSpPr/>
          <p:nvPr/>
        </p:nvSpPr>
        <p:spPr>
          <a:xfrm>
            <a:off x="6082665" y="5977255"/>
            <a:ext cx="213360" cy="165100"/>
          </a:xfrm>
          <a:prstGeom prst="down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6" name="Text Box 25"/>
          <p:cNvSpPr txBox="1"/>
          <p:nvPr/>
        </p:nvSpPr>
        <p:spPr>
          <a:xfrm>
            <a:off x="4064000" y="172720"/>
            <a:ext cx="4064000" cy="583565"/>
          </a:xfrm>
          <a:prstGeom prst="rect">
            <a:avLst/>
          </a:prstGeom>
          <a:noFill/>
        </p:spPr>
        <p:txBody>
          <a:bodyPr wrap="square" rtlCol="0">
            <a:spAutoFit/>
          </a:bodyPr>
          <a:p>
            <a:pPr algn="ctr"/>
            <a:r>
              <a:rPr lang="en-US" sz="3200">
                <a:latin typeface="Times New Roman" panose="02020603050405020304" pitchFamily="18" charset="0"/>
                <a:cs typeface="Times New Roman" panose="02020603050405020304" pitchFamily="18" charset="0"/>
              </a:rPr>
              <a:t>Block diagram</a:t>
            </a:r>
            <a:endParaRPr lang="en-US" sz="320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5135"/>
            <a:ext cx="10515600" cy="1975823"/>
          </a:xfrm>
        </p:spPr>
        <p:txBody>
          <a:bodyPr>
            <a:normAutofit/>
          </a:bodyPr>
          <a:lstStyle/>
          <a:p>
            <a:pPr algn="ctr"/>
            <a:r>
              <a:rPr lang="en-US" sz="4000" dirty="0">
                <a:latin typeface="Times New Roman" panose="02020603050405020304" pitchFamily="18" charset="0"/>
                <a:cs typeface="Times New Roman" panose="02020603050405020304" pitchFamily="18" charset="0"/>
              </a:rPr>
              <a:t>WORK DONE </a:t>
            </a:r>
            <a:endParaRPr lang="en-IN"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32171" y="984531"/>
            <a:ext cx="10675374" cy="4888937"/>
          </a:xfrm>
        </p:spPr>
        <p:txBody>
          <a:bodyPr>
            <a:noAutofit/>
          </a:bodyPr>
          <a:lstStyle/>
          <a:p>
            <a:pPr marL="514350" indent="-514350">
              <a:buFont typeface="+mj-lt"/>
              <a:buAutoNum type="arabicPeriod"/>
            </a:pPr>
            <a:r>
              <a:rPr lang="en-US" sz="1800" dirty="0">
                <a:latin typeface="Times New Roman" panose="02020603050405020304" pitchFamily="18" charset="0"/>
                <a:cs typeface="Times New Roman" panose="02020603050405020304" pitchFamily="18" charset="0"/>
              </a:rPr>
              <a:t>Data collection </a:t>
            </a:r>
            <a:endParaRPr lang="en-US"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Respiratory monitor sensors (left and right nostrils)</a:t>
            </a:r>
            <a:endParaRPr lang="en-US"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Polar H10 (heart rate)</a:t>
            </a:r>
            <a:endParaRPr lang="en-US"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pPr marL="0" indent="0">
              <a:buNone/>
            </a:pPr>
            <a:r>
              <a:rPr lang="en-US" sz="1800" dirty="0">
                <a:latin typeface="Times New Roman" panose="02020603050405020304" pitchFamily="18" charset="0"/>
                <a:cs typeface="Times New Roman" panose="02020603050405020304" pitchFamily="18" charset="0"/>
              </a:rPr>
              <a:t>2.   Preprocessing</a:t>
            </a:r>
            <a:endParaRPr lang="en-US"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Data cleaning</a:t>
            </a:r>
            <a:endParaRPr lang="en-IN"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Apply filter</a:t>
            </a:r>
            <a:endParaRPr lang="en-IN"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Smoothing</a:t>
            </a:r>
            <a:endParaRPr lang="en-IN"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1800" dirty="0">
              <a:latin typeface="Times New Roman" panose="02020603050405020304" pitchFamily="18" charset="0"/>
              <a:cs typeface="Times New Roman" panose="02020603050405020304" pitchFamily="18" charset="0"/>
            </a:endParaRPr>
          </a:p>
          <a:p>
            <a:pPr marL="0" indent="0">
              <a:buNone/>
            </a:pPr>
            <a:r>
              <a:rPr lang="en-IN" sz="1800" dirty="0">
                <a:latin typeface="Times New Roman" panose="02020603050405020304" pitchFamily="18" charset="0"/>
                <a:cs typeface="Times New Roman" panose="02020603050405020304" pitchFamily="18" charset="0"/>
              </a:rPr>
              <a:t>3. Peak detection and respiratory rate</a:t>
            </a:r>
            <a:endParaRPr lang="en-IN" sz="1800" dirty="0">
              <a:latin typeface="Times New Roman" panose="02020603050405020304" pitchFamily="18" charset="0"/>
              <a:cs typeface="Times New Roman" panose="02020603050405020304" pitchFamily="18" charset="0"/>
            </a:endParaRPr>
          </a:p>
          <a:p>
            <a:pPr marL="0" indent="0">
              <a:buNone/>
            </a:pPr>
            <a:endParaRPr lang="en-IN" sz="1800" dirty="0">
              <a:latin typeface="Times New Roman" panose="02020603050405020304" pitchFamily="18" charset="0"/>
              <a:cs typeface="Times New Roman" panose="02020603050405020304" pitchFamily="18" charset="0"/>
            </a:endParaRPr>
          </a:p>
          <a:p>
            <a:pPr marL="0" indent="0">
              <a:buNone/>
            </a:pPr>
            <a:r>
              <a:rPr lang="en-IN" sz="1800" dirty="0">
                <a:latin typeface="Times New Roman" panose="02020603050405020304" pitchFamily="18" charset="0"/>
                <a:cs typeface="Times New Roman" panose="02020603050405020304" pitchFamily="18" charset="0"/>
              </a:rPr>
              <a:t>4. Visualisation and comparison</a:t>
            </a:r>
            <a:endParaRPr lang="en-IN"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 MAE, RMSE, Bias, R^2, Mean %error, Mean %accuracy</a:t>
            </a:r>
            <a:endParaRPr lang="en-IN"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1800" dirty="0">
                <a:latin typeface="Times New Roman" panose="02020603050405020304" pitchFamily="18" charset="0"/>
                <a:cs typeface="Times New Roman" panose="02020603050405020304" pitchFamily="18" charset="0"/>
              </a:rPr>
              <a:t>Metric summary Table</a:t>
            </a:r>
            <a:endParaRPr lang="en-IN"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1800" dirty="0"/>
          </a:p>
        </p:txBody>
      </p:sp>
      <p:sp>
        <p:nvSpPr>
          <p:cNvPr id="7" name="TextBox 6"/>
          <p:cNvSpPr txBox="1"/>
          <p:nvPr/>
        </p:nvSpPr>
        <p:spPr>
          <a:xfrm>
            <a:off x="8574718" y="4947285"/>
            <a:ext cx="2540000" cy="337185"/>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image(1): Data Acquisition</a:t>
            </a:r>
            <a:endParaRPr lang="en-US" sz="16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1"/>
          <a:stretch>
            <a:fillRect/>
          </a:stretch>
        </p:blipFill>
        <p:spPr>
          <a:xfrm>
            <a:off x="8687435" y="1181735"/>
            <a:ext cx="2666365" cy="3556000"/>
          </a:xfrm>
          <a:prstGeom prst="rect">
            <a:avLst/>
          </a:prstGeom>
        </p:spPr>
      </p:pic>
      <p:sp>
        <p:nvSpPr>
          <p:cNvPr id="4" name="Rectangles 3"/>
          <p:cNvSpPr/>
          <p:nvPr/>
        </p:nvSpPr>
        <p:spPr>
          <a:xfrm>
            <a:off x="9135110" y="2171700"/>
            <a:ext cx="848995" cy="605155"/>
          </a:xfrm>
          <a:prstGeom prst="rect">
            <a:avLst/>
          </a:prstGeom>
          <a:solidFill>
            <a:schemeClr val="tx1"/>
          </a:solidFill>
          <a:ln>
            <a:solidFill>
              <a:schemeClr val="tx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6177280" y="695960"/>
            <a:ext cx="5516880" cy="4292600"/>
          </a:xfrm>
          <a:prstGeom prst="rect">
            <a:avLst/>
          </a:prstGeom>
        </p:spPr>
      </p:pic>
      <p:pic>
        <p:nvPicPr>
          <p:cNvPr id="7" name="Picture 6"/>
          <p:cNvPicPr>
            <a:picLocks noChangeAspect="1"/>
          </p:cNvPicPr>
          <p:nvPr/>
        </p:nvPicPr>
        <p:blipFill>
          <a:blip r:embed="rId2"/>
          <a:stretch>
            <a:fillRect/>
          </a:stretch>
        </p:blipFill>
        <p:spPr>
          <a:xfrm>
            <a:off x="629919" y="774700"/>
            <a:ext cx="5442373" cy="4081780"/>
          </a:xfrm>
          <a:prstGeom prst="rect">
            <a:avLst/>
          </a:prstGeom>
        </p:spPr>
      </p:pic>
      <p:sp>
        <p:nvSpPr>
          <p:cNvPr id="8" name="TextBox 7"/>
          <p:cNvSpPr txBox="1"/>
          <p:nvPr/>
        </p:nvSpPr>
        <p:spPr>
          <a:xfrm>
            <a:off x="3241040" y="5283200"/>
            <a:ext cx="5181600" cy="368300"/>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Graph(1)(2): Data from subject 1 recovery (BME280</a:t>
            </a:r>
            <a:r>
              <a:rPr lang="en-US" dirty="0"/>
              <a:t>)</a:t>
            </a:r>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2072640" y="238760"/>
            <a:ext cx="7741920" cy="5806440"/>
          </a:xfrm>
          <a:prstGeom prst="rect">
            <a:avLst/>
          </a:prstGeom>
        </p:spPr>
      </p:pic>
      <p:sp>
        <p:nvSpPr>
          <p:cNvPr id="5" name="TextBox 4"/>
          <p:cNvSpPr txBox="1"/>
          <p:nvPr/>
        </p:nvSpPr>
        <p:spPr>
          <a:xfrm>
            <a:off x="4471035" y="6117590"/>
            <a:ext cx="3249930" cy="36830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Graph(3): Subject 1 recovery</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106045" y="1152525"/>
            <a:ext cx="11836400" cy="3474720"/>
          </a:xfrm>
          <a:prstGeom prst="rect">
            <a:avLst/>
          </a:prstGeom>
        </p:spPr>
      </p:pic>
      <p:sp>
        <p:nvSpPr>
          <p:cNvPr id="7" name="TextBox 6"/>
          <p:cNvSpPr txBox="1"/>
          <p:nvPr/>
        </p:nvSpPr>
        <p:spPr>
          <a:xfrm>
            <a:off x="4315460" y="4786630"/>
            <a:ext cx="4676140" cy="36830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Graph(4): Subject1-recovery (Polar H10)</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p:nvPr/>
        </p:nvPicPr>
        <p:blipFill>
          <a:blip r:embed="rId1"/>
          <a:stretch>
            <a:fillRect/>
          </a:stretch>
        </p:blipFill>
        <p:spPr>
          <a:xfrm>
            <a:off x="508000" y="553720"/>
            <a:ext cx="7251700" cy="4469130"/>
          </a:xfrm>
          <a:prstGeom prst="rect">
            <a:avLst/>
          </a:prstGeom>
        </p:spPr>
      </p:pic>
      <p:sp>
        <p:nvSpPr>
          <p:cNvPr id="3" name="TextBox 2"/>
          <p:cNvSpPr txBox="1"/>
          <p:nvPr/>
        </p:nvSpPr>
        <p:spPr>
          <a:xfrm>
            <a:off x="901065" y="5022850"/>
            <a:ext cx="10723880" cy="368300"/>
          </a:xfrm>
          <a:prstGeom prst="rect">
            <a:avLst/>
          </a:prstGeom>
          <a:noFill/>
        </p:spPr>
        <p:txBody>
          <a:bodyPr wrap="square" rtlCol="0">
            <a:spAutoFit/>
          </a:bodyPr>
          <a:p>
            <a:r>
              <a:rPr lang="en-US" dirty="0">
                <a:latin typeface="Times New Roman" panose="02020603050405020304" pitchFamily="18" charset="0"/>
                <a:cs typeface="Times New Roman" panose="02020603050405020304" pitchFamily="18" charset="0"/>
              </a:rPr>
              <a:t>Graph(7) and Table(1): Subject4-recovery graph </a:t>
            </a:r>
            <a:r>
              <a:rPr lang="en-US" dirty="0" err="1">
                <a:latin typeface="Times New Roman" panose="02020603050405020304" pitchFamily="18" charset="0"/>
                <a:cs typeface="Times New Roman" panose="02020603050405020304" pitchFamily="18" charset="0"/>
              </a:rPr>
              <a:t>comparision</a:t>
            </a:r>
            <a:r>
              <a:rPr lang="en-US" dirty="0">
                <a:latin typeface="Times New Roman" panose="02020603050405020304" pitchFamily="18" charset="0"/>
                <a:cs typeface="Times New Roman" panose="02020603050405020304" pitchFamily="18" charset="0"/>
              </a:rPr>
              <a:t> (Polar H10 and BME280) along with metrics table</a:t>
            </a:r>
            <a:endParaRPr lang="en-IN"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8029575" y="2141855"/>
            <a:ext cx="3701415" cy="186118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376555" y="346710"/>
            <a:ext cx="11431905" cy="706755"/>
          </a:xfrm>
          <a:prstGeom prst="rect">
            <a:avLst/>
          </a:prstGeom>
          <a:noFill/>
        </p:spPr>
        <p:txBody>
          <a:bodyPr wrap="square" rtlCol="0">
            <a:spAutoFit/>
          </a:bodyPr>
          <a:p>
            <a:r>
              <a:rPr lang="en-US" sz="4000">
                <a:latin typeface="Times New Roman" panose="02020603050405020304" pitchFamily="18" charset="0"/>
                <a:cs typeface="Times New Roman" panose="02020603050405020304" pitchFamily="18" charset="0"/>
              </a:rPr>
              <a:t>COMPARISION TO EXISTING ALGORITHMS</a:t>
            </a:r>
            <a:endParaRPr lang="en-US" sz="4000">
              <a:latin typeface="Times New Roman" panose="02020603050405020304" pitchFamily="18" charset="0"/>
              <a:cs typeface="Times New Roman" panose="02020603050405020304" pitchFamily="18" charset="0"/>
            </a:endParaRPr>
          </a:p>
        </p:txBody>
      </p:sp>
      <p:graphicFrame>
        <p:nvGraphicFramePr>
          <p:cNvPr id="3" name="Table 2"/>
          <p:cNvGraphicFramePr/>
          <p:nvPr>
            <p:custDataLst>
              <p:tags r:id="rId1"/>
            </p:custDataLst>
          </p:nvPr>
        </p:nvGraphicFramePr>
        <p:xfrm>
          <a:off x="275590" y="1316355"/>
          <a:ext cx="11532870" cy="4693920"/>
        </p:xfrm>
        <a:graphic>
          <a:graphicData uri="http://schemas.openxmlformats.org/drawingml/2006/table">
            <a:tbl>
              <a:tblPr firstRow="1" bandRow="1">
                <a:tableStyleId>{5C22544A-7EE6-4342-B048-85BDC9FD1C3A}</a:tableStyleId>
              </a:tblPr>
              <a:tblGrid>
                <a:gridCol w="2425700"/>
                <a:gridCol w="4935220"/>
                <a:gridCol w="4171950"/>
              </a:tblGrid>
              <a:tr h="552450">
                <a:tc>
                  <a:txBody>
                    <a:bodyPr/>
                    <a:p>
                      <a:pPr>
                        <a:buNone/>
                      </a:pPr>
                      <a:r>
                        <a:rPr lang="en-US" b="0">
                          <a:solidFill>
                            <a:schemeClr val="tx1"/>
                          </a:solidFill>
                          <a:latin typeface="Times New Roman" panose="02020603050405020304" pitchFamily="18" charset="0"/>
                          <a:cs typeface="Times New Roman" panose="02020603050405020304" pitchFamily="18" charset="0"/>
                        </a:rPr>
                        <a:t>Properties</a:t>
                      </a:r>
                      <a:endParaRPr lang="en-US" b="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b="0">
                          <a:solidFill>
                            <a:schemeClr val="tx1"/>
                          </a:solidFill>
                          <a:latin typeface="Times New Roman" panose="02020603050405020304" pitchFamily="18" charset="0"/>
                          <a:cs typeface="Times New Roman" panose="02020603050405020304" pitchFamily="18" charset="0"/>
                        </a:rPr>
                        <a:t>OUR ALGORITHM</a:t>
                      </a:r>
                      <a:endParaRPr lang="en-US" b="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b="0">
                          <a:solidFill>
                            <a:schemeClr val="tx1"/>
                          </a:solidFill>
                          <a:latin typeface="Times New Roman" panose="02020603050405020304" pitchFamily="18" charset="0"/>
                          <a:cs typeface="Times New Roman" panose="02020603050405020304" pitchFamily="18" charset="0"/>
                        </a:rPr>
                        <a:t>EXISTING ALGORITHM</a:t>
                      </a:r>
                      <a:endParaRPr lang="en-US" b="0">
                        <a:solidFill>
                          <a:schemeClr val="tx1"/>
                        </a:solidFill>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927735">
                <a:tc>
                  <a:txBody>
                    <a:bodyPr/>
                    <a:p>
                      <a:pPr>
                        <a:buNone/>
                      </a:pPr>
                      <a:r>
                        <a:rPr lang="en-US">
                          <a:latin typeface="Times New Roman" panose="02020603050405020304" pitchFamily="18" charset="0"/>
                          <a:cs typeface="Times New Roman" panose="02020603050405020304" pitchFamily="18" charset="0"/>
                        </a:rPr>
                        <a:t>Equation used for Regression model</a:t>
                      </a:r>
                      <a:endParaRPr lang="en-US">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atin typeface="Times New Roman" panose="02020603050405020304" pitchFamily="18" charset="0"/>
                          <a:cs typeface="Times New Roman" panose="02020603050405020304" pitchFamily="18" charset="0"/>
                        </a:rPr>
                        <a:t>HR=a*VE+b</a:t>
                      </a:r>
                      <a:endParaRPr lang="en-US">
                        <a:latin typeface="Times New Roman" panose="02020603050405020304" pitchFamily="18" charset="0"/>
                        <a:cs typeface="Times New Roman" panose="02020603050405020304" pitchFamily="18" charset="0"/>
                      </a:endParaRPr>
                    </a:p>
                    <a:p>
                      <a:pPr>
                        <a:buNone/>
                      </a:pPr>
                      <a:r>
                        <a:rPr lang="en-US">
                          <a:latin typeface="Times New Roman" panose="02020603050405020304" pitchFamily="18" charset="0"/>
                          <a:cs typeface="Times New Roman" panose="02020603050405020304" pitchFamily="18" charset="0"/>
                        </a:rPr>
                        <a:t>(HR= heart rate, VE=minute ventillation)</a:t>
                      </a:r>
                      <a:endParaRPr lang="en-US">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tLang="en-US">
                          <a:latin typeface="Times New Roman" panose="02020603050405020304" pitchFamily="18" charset="0"/>
                          <a:cs typeface="Times New Roman" panose="02020603050405020304" pitchFamily="18" charset="0"/>
                        </a:rPr>
                        <a:t>(HR=(a+b1VE^2+b2VE^2))</a:t>
                      </a:r>
                      <a:endParaRPr lang="en-US" altLang="en-US">
                        <a:latin typeface="Times New Roman" panose="02020603050405020304" pitchFamily="18" charset="0"/>
                        <a:cs typeface="Times New Roman" panose="02020603050405020304" pitchFamily="18" charset="0"/>
                      </a:endParaRPr>
                    </a:p>
                    <a:p>
                      <a:pPr>
                        <a:buNone/>
                      </a:pPr>
                      <a:r>
                        <a:rPr lang="en-US" altLang="en-US">
                          <a:latin typeface="Times New Roman" panose="02020603050405020304" pitchFamily="18" charset="0"/>
                          <a:cs typeface="Times New Roman" panose="02020603050405020304" pitchFamily="18" charset="0"/>
                        </a:rPr>
                        <a:t>(HR=exp(a+b1*VE))</a:t>
                      </a:r>
                      <a:endParaRPr lang="en-US" altLang="en-US">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551815">
                <a:tc>
                  <a:txBody>
                    <a:bodyPr/>
                    <a:p>
                      <a:pPr>
                        <a:buNone/>
                      </a:pPr>
                      <a:r>
                        <a:rPr lang="en-US">
                          <a:latin typeface="Times New Roman" panose="02020603050405020304" pitchFamily="18" charset="0"/>
                          <a:cs typeface="Times New Roman" panose="02020603050405020304" pitchFamily="18" charset="0"/>
                        </a:rPr>
                        <a:t>Regression model style</a:t>
                      </a:r>
                      <a:endParaRPr lang="en-US">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atin typeface="Times New Roman" panose="02020603050405020304" pitchFamily="18" charset="0"/>
                          <a:cs typeface="Times New Roman" panose="02020603050405020304" pitchFamily="18" charset="0"/>
                        </a:rPr>
                        <a:t>Linear model</a:t>
                      </a:r>
                      <a:endParaRPr lang="en-US">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r>
                        <a:rPr lang="en-US">
                          <a:latin typeface="Times New Roman" panose="02020603050405020304" pitchFamily="18" charset="0"/>
                          <a:cs typeface="Times New Roman" panose="02020603050405020304" pitchFamily="18" charset="0"/>
                        </a:rPr>
                        <a:t>Quadratic and Exponential model</a:t>
                      </a:r>
                      <a:endParaRPr lang="en-US">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r h="2661920">
                <a:tc>
                  <a:txBody>
                    <a:bodyPr/>
                    <a:p>
                      <a:pPr>
                        <a:buNone/>
                      </a:pPr>
                      <a:r>
                        <a:rPr lang="en-US">
                          <a:latin typeface="Times New Roman" panose="02020603050405020304" pitchFamily="18" charset="0"/>
                          <a:cs typeface="Times New Roman" panose="02020603050405020304" pitchFamily="18" charset="0"/>
                        </a:rPr>
                        <a:t>Heart rate vs Minute ventillation</a:t>
                      </a:r>
                      <a:endParaRPr lang="en-US">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endParaRPr lang="en-US">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c>
                  <a:txBody>
                    <a:bodyPr/>
                    <a:p>
                      <a:pPr>
                        <a:buNone/>
                      </a:pPr>
                      <a:endParaRPr lang="en-US">
                        <a:latin typeface="Times New Roman" panose="02020603050405020304" pitchFamily="18" charset="0"/>
                        <a:cs typeface="Times New Roman" panose="02020603050405020304" pitchFamily="18" charset="0"/>
                      </a:endParaRPr>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noFill/>
                  </a:tcPr>
                </a:tc>
              </a:tr>
            </a:tbl>
          </a:graphicData>
        </a:graphic>
      </p:graphicFrame>
      <p:pic>
        <p:nvPicPr>
          <p:cNvPr id="4" name="Picture 3" descr="Screenshot 2025-05-19 095112"/>
          <p:cNvPicPr>
            <a:picLocks noChangeAspect="1"/>
          </p:cNvPicPr>
          <p:nvPr/>
        </p:nvPicPr>
        <p:blipFill>
          <a:blip r:embed="rId2"/>
          <a:stretch>
            <a:fillRect/>
          </a:stretch>
        </p:blipFill>
        <p:spPr>
          <a:xfrm>
            <a:off x="3374390" y="3428365"/>
            <a:ext cx="2750820" cy="1947545"/>
          </a:xfrm>
          <a:prstGeom prst="rect">
            <a:avLst/>
          </a:prstGeom>
        </p:spPr>
      </p:pic>
      <p:pic>
        <p:nvPicPr>
          <p:cNvPr id="6" name="Picture 5"/>
          <p:cNvPicPr>
            <a:picLocks noChangeAspect="1"/>
          </p:cNvPicPr>
          <p:nvPr/>
        </p:nvPicPr>
        <p:blipFill>
          <a:blip r:embed="rId3"/>
          <a:srcRect t="3706"/>
          <a:stretch>
            <a:fillRect/>
          </a:stretch>
        </p:blipFill>
        <p:spPr>
          <a:xfrm>
            <a:off x="7646670" y="3428365"/>
            <a:ext cx="4161790" cy="2012950"/>
          </a:xfrm>
          <a:prstGeom prst="rect">
            <a:avLst/>
          </a:prstGeom>
        </p:spPr>
      </p:pic>
      <p:sp>
        <p:nvSpPr>
          <p:cNvPr id="8" name="Text Box 7"/>
          <p:cNvSpPr txBox="1"/>
          <p:nvPr/>
        </p:nvSpPr>
        <p:spPr>
          <a:xfrm>
            <a:off x="7870190" y="5441950"/>
            <a:ext cx="4064000" cy="568325"/>
          </a:xfrm>
          <a:prstGeom prst="rect">
            <a:avLst/>
          </a:prstGeom>
          <a:noFill/>
        </p:spPr>
        <p:txBody>
          <a:bodyPr wrap="square" rtlCol="0">
            <a:noAutofit/>
          </a:bodyPr>
          <a:p>
            <a:r>
              <a:rPr lang="en-US" altLang="en-US" sz="1300">
                <a:latin typeface="Times New Roman" panose="02020603050405020304" pitchFamily="18" charset="0"/>
                <a:cs typeface="Times New Roman" panose="02020603050405020304" pitchFamily="18" charset="0"/>
              </a:rPr>
              <a:t>graph(9):Estimation of minute ventilation by </a:t>
            </a:r>
            <a:endParaRPr lang="en-US" altLang="en-US" sz="1300">
              <a:latin typeface="Times New Roman" panose="02020603050405020304" pitchFamily="18" charset="0"/>
              <a:cs typeface="Times New Roman" panose="02020603050405020304" pitchFamily="18" charset="0"/>
            </a:endParaRPr>
          </a:p>
          <a:p>
            <a:r>
              <a:rPr lang="en-US" altLang="en-US" sz="1300">
                <a:latin typeface="Times New Roman" panose="02020603050405020304" pitchFamily="18" charset="0"/>
                <a:cs typeface="Times New Roman" panose="02020603050405020304" pitchFamily="18" charset="0"/>
              </a:rPr>
              <a:t>heart rate for field exercise studies</a:t>
            </a:r>
            <a:endParaRPr lang="en-US" altLang="en-US" sz="1300">
              <a:latin typeface="Times New Roman" panose="02020603050405020304" pitchFamily="18" charset="0"/>
              <a:cs typeface="Times New Roman" panose="02020603050405020304" pitchFamily="18" charset="0"/>
            </a:endParaRPr>
          </a:p>
        </p:txBody>
      </p:sp>
      <p:sp>
        <p:nvSpPr>
          <p:cNvPr id="9" name="Text Box 8"/>
          <p:cNvSpPr txBox="1"/>
          <p:nvPr/>
        </p:nvSpPr>
        <p:spPr>
          <a:xfrm>
            <a:off x="2962910" y="5441315"/>
            <a:ext cx="4449445" cy="568325"/>
          </a:xfrm>
          <a:prstGeom prst="rect">
            <a:avLst/>
          </a:prstGeom>
          <a:noFill/>
        </p:spPr>
        <p:txBody>
          <a:bodyPr wrap="square" rtlCol="0">
            <a:noAutofit/>
          </a:bodyPr>
          <a:p>
            <a:r>
              <a:rPr lang="en-US" altLang="en-US" sz="1300">
                <a:latin typeface="Times New Roman" panose="02020603050405020304" pitchFamily="18" charset="0"/>
                <a:cs typeface="Times New Roman" panose="02020603050405020304" pitchFamily="18" charset="0"/>
              </a:rPr>
              <a:t>graph(8):Estimation of minute ventilation by </a:t>
            </a:r>
            <a:endParaRPr lang="en-US" altLang="en-US" sz="1300">
              <a:latin typeface="Times New Roman" panose="02020603050405020304" pitchFamily="18" charset="0"/>
              <a:cs typeface="Times New Roman" panose="02020603050405020304" pitchFamily="18" charset="0"/>
            </a:endParaRPr>
          </a:p>
          <a:p>
            <a:r>
              <a:rPr lang="en-US" altLang="en-US" sz="1300">
                <a:latin typeface="Times New Roman" panose="02020603050405020304" pitchFamily="18" charset="0"/>
                <a:cs typeface="Times New Roman" panose="02020603050405020304" pitchFamily="18" charset="0"/>
              </a:rPr>
              <a:t>heart rate for two subjects</a:t>
            </a:r>
            <a:endParaRPr lang="en-US" altLang="en-US" sz="1300">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1948180" y="6172200"/>
            <a:ext cx="4064000" cy="368300"/>
          </a:xfrm>
          <a:prstGeom prst="rect">
            <a:avLst/>
          </a:prstGeom>
          <a:noFill/>
        </p:spPr>
        <p:txBody>
          <a:bodyPr wrap="square" rtlCol="0">
            <a:spAutoFit/>
          </a:bodyPr>
          <a:p>
            <a:r>
              <a:rPr lang="en-US"/>
              <a:t>VIDEO(1): Demo video</a:t>
            </a:r>
            <a:endParaRPr lang="en-US"/>
          </a:p>
        </p:txBody>
      </p:sp>
      <p:pic>
        <p:nvPicPr>
          <p:cNvPr id="5" name="WhatsApp Video 2025-05-19 at 10.16.26 AM">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1219200" y="685800"/>
            <a:ext cx="9753600" cy="5486400"/>
          </a:xfrm>
          <a:prstGeom prst="rect">
            <a:avLst/>
          </a:prstGeom>
        </p:spPr>
      </p:pic>
    </p:spTree>
  </p:cSld>
  <p:clrMapOvr>
    <a:masterClrMapping/>
  </p:clrMapOvr>
  <p:timing>
    <p:tnLst>
      <p:par>
        <p:cTn id="1" dur="indefinite" restart="never" nodeType="tmRoot">
          <p:childTnLst>
            <p:video fullScrn="0">
              <p:cMediaNode mute="1">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p:cNvGraphicFramePr>
            <a:graphicFrameLocks noGrp="1"/>
          </p:cNvGraphicFramePr>
          <p:nvPr/>
        </p:nvGraphicFramePr>
        <p:xfrm>
          <a:off x="875435" y="497724"/>
          <a:ext cx="10441127" cy="2227722"/>
        </p:xfrm>
        <a:graphic>
          <a:graphicData uri="http://schemas.openxmlformats.org/drawingml/2006/table">
            <a:tbl>
              <a:tblPr firstRow="1" bandRow="1">
                <a:tableStyleId>{37CE84F3-28C3-443E-9E96-99CF82512B78}</a:tableStyleId>
              </a:tblPr>
              <a:tblGrid>
                <a:gridCol w="10441127"/>
              </a:tblGrid>
              <a:tr h="642782">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3200" dirty="0">
                          <a:solidFill>
                            <a:schemeClr val="tx1"/>
                          </a:solidFill>
                          <a:latin typeface="Times New Roman" panose="02020603050405020304" pitchFamily="18" charset="0"/>
                          <a:cs typeface="Times New Roman" panose="02020603050405020304" pitchFamily="18" charset="0"/>
                        </a:rPr>
                        <a:t>INSTITUTE VISION </a:t>
                      </a:r>
                      <a:endParaRPr lang="en-US" sz="3200" dirty="0">
                        <a:solidFill>
                          <a:schemeClr val="tx1"/>
                        </a:solidFill>
                        <a:latin typeface="Times New Roman" panose="02020603050405020304" pitchFamily="18" charset="0"/>
                        <a:cs typeface="Times New Roman" panose="02020603050405020304" pitchFamily="18" charset="0"/>
                      </a:endParaRPr>
                    </a:p>
                  </a:txBody>
                  <a:tcPr>
                    <a:solidFill>
                      <a:schemeClr val="accent4">
                        <a:lumMod val="40000"/>
                        <a:lumOff val="60000"/>
                      </a:schemeClr>
                    </a:solidFill>
                  </a:tcPr>
                </a:tc>
              </a:tr>
              <a:tr h="1584940">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2800" dirty="0">
                          <a:latin typeface="Times New Roman" panose="02020603050405020304" pitchFamily="18" charset="0"/>
                          <a:cs typeface="Times New Roman" panose="02020603050405020304" pitchFamily="18" charset="0"/>
                        </a:rPr>
                        <a:t>To impart quality technical education with a focus on research and innovation, emphasizing on development of sustainable and inclusive technology for the benefit of society </a:t>
                      </a:r>
                      <a:endParaRPr lang="en-US" sz="2800" dirty="0">
                        <a:latin typeface="Times New Roman" panose="02020603050405020304" pitchFamily="18" charset="0"/>
                        <a:cs typeface="Times New Roman" panose="02020603050405020304" pitchFamily="18" charset="0"/>
                      </a:endParaRPr>
                    </a:p>
                  </a:txBody>
                  <a:tcPr>
                    <a:solidFill>
                      <a:schemeClr val="accent5">
                        <a:lumMod val="75000"/>
                      </a:schemeClr>
                    </a:solidFill>
                  </a:tcPr>
                </a:tc>
              </a:tr>
            </a:tbl>
          </a:graphicData>
        </a:graphic>
      </p:graphicFrame>
      <p:graphicFrame>
        <p:nvGraphicFramePr>
          <p:cNvPr id="5" name="Table 5"/>
          <p:cNvGraphicFramePr>
            <a:graphicFrameLocks noGrp="1"/>
          </p:cNvGraphicFramePr>
          <p:nvPr/>
        </p:nvGraphicFramePr>
        <p:xfrm>
          <a:off x="875435" y="3002871"/>
          <a:ext cx="10441127" cy="3657600"/>
        </p:xfrm>
        <a:graphic>
          <a:graphicData uri="http://schemas.openxmlformats.org/drawingml/2006/table">
            <a:tbl>
              <a:tblPr firstRow="1" bandRow="1">
                <a:tableStyleId>{37CE84F3-28C3-443E-9E96-99CF82512B78}</a:tableStyleId>
              </a:tblPr>
              <a:tblGrid>
                <a:gridCol w="10441127"/>
              </a:tblGrid>
              <a:tr h="563081">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3200" dirty="0">
                          <a:solidFill>
                            <a:schemeClr val="tx1"/>
                          </a:solidFill>
                          <a:latin typeface="Times New Roman" panose="02020603050405020304" pitchFamily="18" charset="0"/>
                          <a:cs typeface="Times New Roman" panose="02020603050405020304" pitchFamily="18" charset="0"/>
                        </a:rPr>
                        <a:t>INSTITUTE MISSION </a:t>
                      </a:r>
                      <a:endParaRPr lang="en-US" sz="3200" dirty="0">
                        <a:solidFill>
                          <a:schemeClr val="tx1"/>
                        </a:solidFill>
                        <a:latin typeface="Times New Roman" panose="02020603050405020304" pitchFamily="18" charset="0"/>
                        <a:cs typeface="Times New Roman" panose="02020603050405020304" pitchFamily="18" charset="0"/>
                      </a:endParaRPr>
                    </a:p>
                  </a:txBody>
                  <a:tcPr>
                    <a:solidFill>
                      <a:schemeClr val="accent4">
                        <a:lumMod val="40000"/>
                        <a:lumOff val="60000"/>
                      </a:schemeClr>
                    </a:solidFill>
                  </a:tcPr>
                </a:tc>
              </a:tr>
              <a:tr h="2458157">
                <a:tc>
                  <a:txBody>
                    <a:bodyPr/>
                    <a:lstStyle/>
                    <a:p>
                      <a:pPr marL="457200" indent="-457200" algn="l" defTabSz="914400" rtl="0" eaLnBrk="1" latinLnBrk="0" hangingPunct="1">
                        <a:buFont typeface="Wingdings" panose="05000000000000000000" pitchFamily="2" charset="2"/>
                        <a:buChar char="Ø"/>
                      </a:pPr>
                      <a:r>
                        <a:rPr lang="en-US" sz="2800" kern="1200" dirty="0">
                          <a:solidFill>
                            <a:schemeClr val="bg1"/>
                          </a:solidFill>
                          <a:latin typeface="Times New Roman" panose="02020603050405020304" pitchFamily="18" charset="0"/>
                          <a:cs typeface="Times New Roman" panose="02020603050405020304" pitchFamily="18" charset="0"/>
                        </a:rPr>
                        <a:t>To provide an environment that enhances creativity and innovation in pursuit of excellence </a:t>
                      </a:r>
                      <a:endParaRPr lang="en-US" sz="2800" kern="1200" dirty="0">
                        <a:solidFill>
                          <a:schemeClr val="bg1"/>
                        </a:solidFill>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To nurture teamwork in order to transform individuals as responsible leaders and entrepreneurs </a:t>
                      </a:r>
                      <a:endParaRPr lang="en-US" sz="2800" dirty="0">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800" dirty="0">
                          <a:latin typeface="Times New Roman" panose="02020603050405020304" pitchFamily="18" charset="0"/>
                          <a:cs typeface="Times New Roman" panose="02020603050405020304" pitchFamily="18" charset="0"/>
                        </a:rPr>
                        <a:t>To train the students to the changing technical scenario and make them to understand the importance of sustainable and inclusive technologies</a:t>
                      </a:r>
                      <a:endParaRPr lang="en-IN" dirty="0">
                        <a:latin typeface="Times New Roman" panose="02020603050405020304" pitchFamily="18" charset="0"/>
                        <a:cs typeface="Times New Roman" panose="02020603050405020304" pitchFamily="18" charset="0"/>
                      </a:endParaRPr>
                    </a:p>
                  </a:txBody>
                  <a:tcPr>
                    <a:solidFill>
                      <a:schemeClr val="accent5">
                        <a:lumMod val="75000"/>
                      </a:schemeClr>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636270" y="501015"/>
            <a:ext cx="9896475" cy="1322070"/>
          </a:xfrm>
          <a:prstGeom prst="rect">
            <a:avLst/>
          </a:prstGeom>
          <a:noFill/>
        </p:spPr>
        <p:txBody>
          <a:bodyPr wrap="square" rtlCol="0">
            <a:spAutoFit/>
          </a:bodyPr>
          <a:p>
            <a:r>
              <a:rPr lang="en-US" sz="4000" b="1">
                <a:latin typeface="Times New Roman" panose="02020603050405020304" pitchFamily="18" charset="0"/>
                <a:cs typeface="Times New Roman" panose="02020603050405020304" pitchFamily="18" charset="0"/>
              </a:rPr>
              <a:t>RESULTS</a:t>
            </a:r>
            <a:endParaRPr lang="en-US" sz="4000" b="1">
              <a:latin typeface="Times New Roman" panose="02020603050405020304" pitchFamily="18" charset="0"/>
              <a:cs typeface="Times New Roman" panose="02020603050405020304" pitchFamily="18" charset="0"/>
            </a:endParaRPr>
          </a:p>
          <a:p>
            <a:endParaRPr lang="en-US" sz="4000" b="1">
              <a:latin typeface="Times New Roman" panose="02020603050405020304" pitchFamily="18" charset="0"/>
              <a:cs typeface="Times New Roman" panose="02020603050405020304" pitchFamily="18" charset="0"/>
            </a:endParaRPr>
          </a:p>
        </p:txBody>
      </p:sp>
      <p:sp>
        <p:nvSpPr>
          <p:cNvPr id="3" name="Text Box 2"/>
          <p:cNvSpPr txBox="1"/>
          <p:nvPr/>
        </p:nvSpPr>
        <p:spPr>
          <a:xfrm>
            <a:off x="597535" y="1320800"/>
            <a:ext cx="10956925" cy="4168140"/>
          </a:xfrm>
          <a:prstGeom prst="rect">
            <a:avLst/>
          </a:prstGeom>
          <a:noFill/>
        </p:spPr>
        <p:txBody>
          <a:bodyPr wrap="square" rtlCol="0">
            <a:noAutofit/>
          </a:bodyPr>
          <a:p>
            <a:pPr marL="342900" indent="-342900">
              <a:lnSpc>
                <a:spcPct val="150000"/>
              </a:lnSpc>
              <a:buAutoNum type="arabicPeriod"/>
            </a:pPr>
            <a:r>
              <a:rPr lang="en-US" sz="2000">
                <a:latin typeface="Times New Roman" panose="02020603050405020304" pitchFamily="18" charset="0"/>
                <a:cs typeface="Times New Roman" panose="02020603050405020304" pitchFamily="18" charset="0"/>
              </a:rPr>
              <a:t>Average form factor found to be:</a:t>
            </a:r>
            <a:r>
              <a:rPr lang="en-US" sz="2000" b="1">
                <a:latin typeface="Times New Roman" panose="02020603050405020304" pitchFamily="18" charset="0"/>
                <a:cs typeface="Times New Roman" panose="02020603050405020304" pitchFamily="18" charset="0"/>
              </a:rPr>
              <a:t> 5.005</a:t>
            </a:r>
            <a:r>
              <a:rPr lang="en-US" sz="2000">
                <a:latin typeface="Times New Roman" panose="02020603050405020304" pitchFamily="18" charset="0"/>
                <a:cs typeface="Times New Roman" panose="02020603050405020304" pitchFamily="18" charset="0"/>
              </a:rPr>
              <a:t> \\ 4.5 being the standard</a:t>
            </a:r>
            <a:endParaRPr lang="en-US" sz="2000">
              <a:latin typeface="Times New Roman" panose="02020603050405020304" pitchFamily="18" charset="0"/>
              <a:cs typeface="Times New Roman" panose="02020603050405020304" pitchFamily="18" charset="0"/>
            </a:endParaRPr>
          </a:p>
          <a:p>
            <a:pPr marL="342900" indent="-342900">
              <a:lnSpc>
                <a:spcPct val="150000"/>
              </a:lnSpc>
              <a:buAutoNum type="arabicPeriod"/>
            </a:pPr>
            <a:r>
              <a:rPr lang="en-US" sz="2000">
                <a:latin typeface="Times New Roman" panose="02020603050405020304" pitchFamily="18" charset="0"/>
                <a:cs typeface="Times New Roman" panose="02020603050405020304" pitchFamily="18" charset="0"/>
              </a:rPr>
              <a:t>Average heart rate during rest: </a:t>
            </a:r>
            <a:r>
              <a:rPr lang="en-US" sz="2000" b="1">
                <a:latin typeface="Times New Roman" panose="02020603050405020304" pitchFamily="18" charset="0"/>
                <a:cs typeface="Times New Roman" panose="02020603050405020304" pitchFamily="18" charset="0"/>
              </a:rPr>
              <a:t>87</a:t>
            </a:r>
            <a:r>
              <a:rPr lang="en-US" sz="2000">
                <a:latin typeface="Times New Roman" panose="02020603050405020304" pitchFamily="18" charset="0"/>
                <a:cs typeface="Times New Roman" panose="02020603050405020304" pitchFamily="18" charset="0"/>
              </a:rPr>
              <a:t> bpm</a:t>
            </a:r>
            <a:endParaRPr lang="en-US" sz="2000">
              <a:latin typeface="Times New Roman" panose="02020603050405020304" pitchFamily="18" charset="0"/>
              <a:cs typeface="Times New Roman" panose="02020603050405020304" pitchFamily="18" charset="0"/>
            </a:endParaRPr>
          </a:p>
          <a:p>
            <a:pPr marL="342900" indent="-342900">
              <a:lnSpc>
                <a:spcPct val="150000"/>
              </a:lnSpc>
              <a:buAutoNum type="arabicPeriod"/>
            </a:pPr>
            <a:r>
              <a:rPr lang="en-US" sz="2000">
                <a:latin typeface="Times New Roman" panose="02020603050405020304" pitchFamily="18" charset="0"/>
                <a:cs typeface="Times New Roman" panose="02020603050405020304" pitchFamily="18" charset="0"/>
                <a:sym typeface="+mn-ea"/>
              </a:rPr>
              <a:t>Average heart rate during</a:t>
            </a:r>
            <a:r>
              <a:rPr lang="en-US" sz="2000">
                <a:latin typeface="Times New Roman" panose="02020603050405020304" pitchFamily="18" charset="0"/>
                <a:cs typeface="Times New Roman" panose="02020603050405020304" pitchFamily="18" charset="0"/>
              </a:rPr>
              <a:t> Endurance (physical activity): </a:t>
            </a:r>
            <a:r>
              <a:rPr lang="en-US" sz="2000" b="1">
                <a:latin typeface="Times New Roman" panose="02020603050405020304" pitchFamily="18" charset="0"/>
                <a:cs typeface="Times New Roman" panose="02020603050405020304" pitchFamily="18" charset="0"/>
              </a:rPr>
              <a:t>124</a:t>
            </a:r>
            <a:r>
              <a:rPr lang="en-US" sz="2000">
                <a:latin typeface="Times New Roman" panose="02020603050405020304" pitchFamily="18" charset="0"/>
                <a:cs typeface="Times New Roman" panose="02020603050405020304" pitchFamily="18" charset="0"/>
              </a:rPr>
              <a:t> bpm</a:t>
            </a:r>
            <a:endParaRPr lang="en-US" sz="2000">
              <a:latin typeface="Times New Roman" panose="02020603050405020304" pitchFamily="18" charset="0"/>
              <a:cs typeface="Times New Roman" panose="02020603050405020304" pitchFamily="18" charset="0"/>
            </a:endParaRPr>
          </a:p>
          <a:p>
            <a:pPr marL="342900" indent="-342900">
              <a:lnSpc>
                <a:spcPct val="150000"/>
              </a:lnSpc>
              <a:buAutoNum type="arabicPeriod"/>
            </a:pPr>
            <a:r>
              <a:rPr lang="en-US" sz="2000">
                <a:latin typeface="Times New Roman" panose="02020603050405020304" pitchFamily="18" charset="0"/>
                <a:cs typeface="Times New Roman" panose="02020603050405020304" pitchFamily="18" charset="0"/>
                <a:sym typeface="+mn-ea"/>
              </a:rPr>
              <a:t>Average heart rate during</a:t>
            </a:r>
            <a:r>
              <a:rPr lang="en-US" sz="2000">
                <a:latin typeface="Times New Roman" panose="02020603050405020304" pitchFamily="18" charset="0"/>
                <a:cs typeface="Times New Roman" panose="02020603050405020304" pitchFamily="18" charset="0"/>
              </a:rPr>
              <a:t> Recovery time: </a:t>
            </a:r>
            <a:r>
              <a:rPr lang="en-US" sz="2000" b="1">
                <a:latin typeface="Times New Roman" panose="02020603050405020304" pitchFamily="18" charset="0"/>
                <a:cs typeface="Times New Roman" panose="02020603050405020304" pitchFamily="18" charset="0"/>
              </a:rPr>
              <a:t>95</a:t>
            </a:r>
            <a:r>
              <a:rPr lang="en-US" sz="2000">
                <a:latin typeface="Times New Roman" panose="02020603050405020304" pitchFamily="18" charset="0"/>
                <a:cs typeface="Times New Roman" panose="02020603050405020304" pitchFamily="18" charset="0"/>
              </a:rPr>
              <a:t> bpm</a:t>
            </a:r>
            <a:endParaRPr lang="en-US" sz="2000">
              <a:latin typeface="Times New Roman" panose="02020603050405020304" pitchFamily="18" charset="0"/>
              <a:cs typeface="Times New Roman" panose="02020603050405020304" pitchFamily="18" charset="0"/>
            </a:endParaRPr>
          </a:p>
          <a:p>
            <a:pPr marL="342900" indent="-342900">
              <a:lnSpc>
                <a:spcPct val="150000"/>
              </a:lnSpc>
              <a:buAutoNum type="arabicPeriod"/>
            </a:pPr>
            <a:r>
              <a:rPr lang="en-US" sz="2000">
                <a:latin typeface="Times New Roman" panose="02020603050405020304" pitchFamily="18" charset="0"/>
                <a:cs typeface="Times New Roman" panose="02020603050405020304" pitchFamily="18" charset="0"/>
              </a:rPr>
              <a:t>Average endurance time: </a:t>
            </a:r>
            <a:r>
              <a:rPr lang="en-US" sz="2000" b="1">
                <a:latin typeface="Times New Roman" panose="02020603050405020304" pitchFamily="18" charset="0"/>
                <a:cs typeface="Times New Roman" panose="02020603050405020304" pitchFamily="18" charset="0"/>
              </a:rPr>
              <a:t>1 min 4s</a:t>
            </a:r>
            <a:endParaRPr lang="en-US" sz="2000">
              <a:latin typeface="Times New Roman" panose="02020603050405020304" pitchFamily="18" charset="0"/>
              <a:cs typeface="Times New Roman" panose="02020603050405020304" pitchFamily="18" charset="0"/>
            </a:endParaRPr>
          </a:p>
          <a:p>
            <a:pPr marL="342900" indent="-342900">
              <a:lnSpc>
                <a:spcPct val="150000"/>
              </a:lnSpc>
              <a:buAutoNum type="arabicPeriod"/>
            </a:pPr>
            <a:r>
              <a:rPr lang="en-US" sz="2000">
                <a:latin typeface="Times New Roman" panose="02020603050405020304" pitchFamily="18" charset="0"/>
                <a:cs typeface="Times New Roman" panose="02020603050405020304" pitchFamily="18" charset="0"/>
              </a:rPr>
              <a:t>Average recovery time: </a:t>
            </a:r>
            <a:r>
              <a:rPr lang="en-US" sz="2000" b="1">
                <a:latin typeface="Times New Roman" panose="02020603050405020304" pitchFamily="18" charset="0"/>
                <a:cs typeface="Times New Roman" panose="02020603050405020304" pitchFamily="18" charset="0"/>
              </a:rPr>
              <a:t>1 min 19s</a:t>
            </a:r>
            <a:endParaRPr lang="en-US" sz="2000" b="1">
              <a:latin typeface="Times New Roman" panose="02020603050405020304" pitchFamily="18" charset="0"/>
              <a:cs typeface="Times New Roman" panose="02020603050405020304" pitchFamily="18" charset="0"/>
            </a:endParaRPr>
          </a:p>
          <a:p>
            <a:pPr indent="0">
              <a:lnSpc>
                <a:spcPct val="150000"/>
              </a:lnSpc>
              <a:buNone/>
            </a:pPr>
            <a:endParaRPr lang="en-US" sz="200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endParaRPr lang="en-US" sz="2000">
              <a:latin typeface="Times New Roman" panose="02020603050405020304" pitchFamily="18" charset="0"/>
              <a:cs typeface="Times New Roman" panose="02020603050405020304" pitchFamily="18" charset="0"/>
            </a:endParaRPr>
          </a:p>
          <a:p>
            <a:pPr marL="342900" indent="-342900">
              <a:buAutoNum type="arabicPeriod"/>
            </a:pPr>
            <a:endParaRPr lang="en-US"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646430" y="510540"/>
            <a:ext cx="4064000" cy="706755"/>
          </a:xfrm>
          <a:prstGeom prst="rect">
            <a:avLst/>
          </a:prstGeom>
          <a:noFill/>
        </p:spPr>
        <p:txBody>
          <a:bodyPr wrap="square" rtlCol="0">
            <a:spAutoFit/>
          </a:bodyPr>
          <a:p>
            <a:r>
              <a:rPr lang="en-US" sz="4000">
                <a:latin typeface="Times New Roman" panose="02020603050405020304" pitchFamily="18" charset="0"/>
                <a:cs typeface="Times New Roman" panose="02020603050405020304" pitchFamily="18" charset="0"/>
              </a:rPr>
              <a:t>CONCLUSION</a:t>
            </a:r>
            <a:endParaRPr lang="en-US" sz="4000">
              <a:latin typeface="Times New Roman" panose="02020603050405020304" pitchFamily="18" charset="0"/>
              <a:cs typeface="Times New Roman" panose="02020603050405020304" pitchFamily="18" charset="0"/>
            </a:endParaRPr>
          </a:p>
        </p:txBody>
      </p:sp>
      <p:sp>
        <p:nvSpPr>
          <p:cNvPr id="3" name="Text Box 2"/>
          <p:cNvSpPr txBox="1"/>
          <p:nvPr/>
        </p:nvSpPr>
        <p:spPr>
          <a:xfrm>
            <a:off x="877570" y="1851660"/>
            <a:ext cx="10632440" cy="2277745"/>
          </a:xfrm>
          <a:prstGeom prst="rect">
            <a:avLst/>
          </a:prstGeom>
          <a:noFill/>
        </p:spPr>
        <p:txBody>
          <a:bodyPr wrap="square" rtlCol="0">
            <a:noAutofit/>
          </a:bodyPr>
          <a:p>
            <a:pPr>
              <a:buFont typeface="Arial" panose="020B0604020202020204" pitchFamily="34" charset="0"/>
              <a:buChar char="•"/>
            </a:pPr>
            <a:r>
              <a:rPr lang="en-US">
                <a:latin typeface="Times New Roman" panose="02020603050405020304" pitchFamily="18" charset="0"/>
                <a:cs typeface="Times New Roman" panose="02020603050405020304" pitchFamily="18" charset="0"/>
              </a:rPr>
              <a:t>   Respiratory monitoring device BME280 shows approx 6% percentage error relative to Polar H10, making it a viable and usable device. Thus, we can say we have</a:t>
            </a:r>
            <a:r>
              <a:rPr lang="en-IN">
                <a:latin typeface="Times New Roman" panose="02020603050405020304" pitchFamily="18" charset="0"/>
                <a:cs typeface="Times New Roman" panose="02020603050405020304" pitchFamily="18" charset="0"/>
                <a:sym typeface="+mn-ea"/>
              </a:rPr>
              <a:t> </a:t>
            </a:r>
            <a:r>
              <a:rPr lang="en-IN" dirty="0">
                <a:latin typeface="Times New Roman" panose="02020603050405020304" pitchFamily="18" charset="0"/>
                <a:cs typeface="Times New Roman" panose="02020603050405020304" pitchFamily="18" charset="0"/>
                <a:sym typeface="+mn-ea"/>
              </a:rPr>
              <a:t>validate</a:t>
            </a:r>
            <a:r>
              <a:rPr lang="en-US" altLang="en-IN" dirty="0">
                <a:latin typeface="Times New Roman" panose="02020603050405020304" pitchFamily="18" charset="0"/>
                <a:cs typeface="Times New Roman" panose="02020603050405020304" pitchFamily="18" charset="0"/>
                <a:sym typeface="+mn-ea"/>
              </a:rPr>
              <a:t>d</a:t>
            </a:r>
            <a:r>
              <a:rPr lang="en-IN" dirty="0">
                <a:latin typeface="Times New Roman" panose="02020603050405020304" pitchFamily="18" charset="0"/>
                <a:cs typeface="Times New Roman" panose="02020603050405020304" pitchFamily="18" charset="0"/>
                <a:sym typeface="+mn-ea"/>
              </a:rPr>
              <a:t> the BME280 </a:t>
            </a:r>
            <a:r>
              <a:rPr lang="en-US" altLang="en-IN" dirty="0">
                <a:latin typeface="Times New Roman" panose="02020603050405020304" pitchFamily="18" charset="0"/>
                <a:cs typeface="Times New Roman" panose="02020603050405020304" pitchFamily="18" charset="0"/>
                <a:sym typeface="+mn-ea"/>
              </a:rPr>
              <a:t>respiratory device’s </a:t>
            </a:r>
            <a:r>
              <a:rPr lang="en-IN" dirty="0">
                <a:latin typeface="Times New Roman" panose="02020603050405020304" pitchFamily="18" charset="0"/>
                <a:cs typeface="Times New Roman" panose="02020603050405020304" pitchFamily="18" charset="0"/>
                <a:sym typeface="+mn-ea"/>
              </a:rPr>
              <a:t>results (heart rate derived respiratory patterns)</a:t>
            </a:r>
            <a:r>
              <a:rPr lang="en-US" altLang="en-IN" dirty="0">
                <a:latin typeface="Times New Roman" panose="02020603050405020304" pitchFamily="18" charset="0"/>
                <a:cs typeface="Times New Roman" panose="02020603050405020304" pitchFamily="18" charset="0"/>
                <a:sym typeface="+mn-ea"/>
              </a:rPr>
              <a:t>.</a:t>
            </a:r>
            <a:endParaRPr lang="en-US" altLang="en-IN" dirty="0">
              <a:latin typeface="Times New Roman" panose="02020603050405020304" pitchFamily="18" charset="0"/>
              <a:cs typeface="Times New Roman" panose="02020603050405020304" pitchFamily="18" charset="0"/>
              <a:sym typeface="+mn-ea"/>
            </a:endParaRPr>
          </a:p>
          <a:p>
            <a:pPr>
              <a:buFont typeface="Arial" panose="020B0604020202020204" pitchFamily="34" charset="0"/>
              <a:buChar char="•"/>
            </a:pPr>
            <a:endParaRPr lang="en-US">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atin typeface="Times New Roman" panose="02020603050405020304" pitchFamily="18" charset="0"/>
                <a:cs typeface="Times New Roman" panose="02020603050405020304" pitchFamily="18" charset="0"/>
                <a:sym typeface="+mn-ea"/>
              </a:rPr>
              <a:t> We have</a:t>
            </a:r>
            <a:r>
              <a:rPr lang="en-IN" dirty="0">
                <a:latin typeface="Times New Roman" panose="02020603050405020304" pitchFamily="18" charset="0"/>
                <a:cs typeface="Times New Roman" panose="02020603050405020304" pitchFamily="18" charset="0"/>
                <a:sym typeface="+mn-ea"/>
              </a:rPr>
              <a:t> develop</a:t>
            </a:r>
            <a:r>
              <a:rPr lang="en-US" altLang="en-IN" dirty="0">
                <a:latin typeface="Times New Roman" panose="02020603050405020304" pitchFamily="18" charset="0"/>
                <a:cs typeface="Times New Roman" panose="02020603050405020304" pitchFamily="18" charset="0"/>
                <a:sym typeface="+mn-ea"/>
              </a:rPr>
              <a:t>ed</a:t>
            </a:r>
            <a:r>
              <a:rPr lang="en-IN" dirty="0">
                <a:latin typeface="Times New Roman" panose="02020603050405020304" pitchFamily="18" charset="0"/>
                <a:cs typeface="Times New Roman" panose="02020603050405020304" pitchFamily="18" charset="0"/>
                <a:sym typeface="+mn-ea"/>
              </a:rPr>
              <a:t> a common algorithm for respiratory rate estimation</a:t>
            </a:r>
            <a:r>
              <a:rPr lang="en-IN">
                <a:latin typeface="Times New Roman" panose="02020603050405020304" pitchFamily="18" charset="0"/>
                <a:cs typeface="Times New Roman" panose="02020603050405020304" pitchFamily="18" charset="0"/>
                <a:sym typeface="+mn-ea"/>
              </a:rPr>
              <a:t>. </a:t>
            </a:r>
            <a:endParaRPr lang="en-IN">
              <a:latin typeface="Times New Roman" panose="02020603050405020304" pitchFamily="18" charset="0"/>
              <a:cs typeface="Times New Roman" panose="02020603050405020304" pitchFamily="18" charset="0"/>
              <a:sym typeface="+mn-ea"/>
            </a:endParaRPr>
          </a:p>
          <a:p>
            <a:pPr marL="285750" indent="-285750">
              <a:buFont typeface="Arial" panose="020B0604020202020204" pitchFamily="34" charset="0"/>
              <a:buChar char="•"/>
            </a:pPr>
            <a:r>
              <a:rPr lang="en-US" altLang="en-IN">
                <a:latin typeface="Times New Roman" panose="02020603050405020304" pitchFamily="18" charset="0"/>
                <a:cs typeface="Times New Roman" panose="02020603050405020304" pitchFamily="18" charset="0"/>
                <a:sym typeface="+mn-ea"/>
              </a:rPr>
              <a:t>We observed that the ability of a person to endure intensive physical acitvities is closely correlated to his/her BMI.</a:t>
            </a:r>
            <a:endParaRPr lang="en-IN">
              <a:latin typeface="Times New Roman" panose="02020603050405020304" pitchFamily="18" charset="0"/>
              <a:cs typeface="Times New Roman" panose="02020603050405020304" pitchFamily="18" charset="0"/>
            </a:endParaRPr>
          </a:p>
          <a:p>
            <a:pPr indent="0">
              <a:buFont typeface="Arial" panose="020B0604020202020204" pitchFamily="34" charset="0"/>
              <a:buNone/>
            </a:pP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7500"/>
          </a:bodyPr>
          <a:lstStyle/>
          <a:p>
            <a:pPr marL="0" indent="0" algn="just">
              <a:lnSpc>
                <a:spcPct val="150000"/>
              </a:lnSpc>
              <a:buNone/>
            </a:pPr>
            <a:r>
              <a:rPr lang="en-US" altLang="en-US" sz="2400" dirty="0">
                <a:latin typeface="Times New Roman" panose="02020603050405020304" pitchFamily="18" charset="0"/>
                <a:cs typeface="Times New Roman" panose="02020603050405020304" pitchFamily="18" charset="0"/>
                <a:sym typeface="+mn-ea"/>
              </a:rPr>
              <a:t>[1]Asim H. Gazi, Hewon Jung, Jacob P. Kimball, Omer T. Inan, ‘Improving Respiratory Timing Estimation Using Quality Indexing and Electrocardiogram-Derived Respiration’ - IEEE Engineering in Medicine &amp; Biology Society (EMBC). (July  2022)</a:t>
            </a:r>
            <a:endParaRPr lang="en-US" altLang="en-US" sz="2400" dirty="0">
              <a:latin typeface="Times New Roman" panose="02020603050405020304" pitchFamily="18" charset="0"/>
              <a:cs typeface="Times New Roman" panose="02020603050405020304" pitchFamily="18" charset="0"/>
              <a:sym typeface="+mn-ea"/>
            </a:endParaRPr>
          </a:p>
          <a:p>
            <a:pPr marL="0" indent="0" algn="just">
              <a:lnSpc>
                <a:spcPct val="150000"/>
              </a:lnSpc>
              <a:buNone/>
            </a:pPr>
            <a:r>
              <a:rPr lang="en-US" altLang="en-US" sz="2400" dirty="0">
                <a:latin typeface="Times New Roman" panose="02020603050405020304" pitchFamily="18" charset="0"/>
                <a:cs typeface="Times New Roman" panose="02020603050405020304" pitchFamily="18" charset="0"/>
                <a:sym typeface="+mn-ea"/>
              </a:rPr>
              <a:t>[2] Esra Saatci , Ertugrul Saatci, ‘Determination of Respiratory Parameters by Means of Hurst  Exponents of the Respiratory Sounds and Stochastic Processing Methodology’ - IEEE Transactions on Biomedical Engineering, Vol. 68, No. 12, (December 2021)</a:t>
            </a:r>
            <a:endParaRPr lang="en-US" altLang="en-US" sz="2400" dirty="0">
              <a:latin typeface="Times New Roman" panose="02020603050405020304" pitchFamily="18" charset="0"/>
              <a:cs typeface="Times New Roman" panose="02020603050405020304" pitchFamily="18" charset="0"/>
            </a:endParaRPr>
          </a:p>
          <a:p>
            <a:pPr algn="just">
              <a:lnSpc>
                <a:spcPct val="150000"/>
              </a:lnSpc>
            </a:pPr>
            <a:endParaRPr lang="en-US" altLang="en-US" sz="2400" dirty="0">
              <a:latin typeface="Times New Roman" panose="02020603050405020304" pitchFamily="18" charset="0"/>
              <a:cs typeface="Times New Roman" panose="02020603050405020304" pitchFamily="18" charset="0"/>
            </a:endParaRPr>
          </a:p>
          <a:p>
            <a:pPr algn="just">
              <a:lnSpc>
                <a:spcPct val="150000"/>
              </a:lnSpc>
            </a:pPr>
            <a:endParaRPr lang="en-US" altLang="en-US" sz="2400" dirty="0">
              <a:latin typeface="Times New Roman" panose="02020603050405020304" pitchFamily="18" charset="0"/>
              <a:cs typeface="Times New Roman" panose="02020603050405020304" pitchFamily="18" charset="0"/>
            </a:endParaRPr>
          </a:p>
          <a:p>
            <a:pPr algn="just">
              <a:lnSpc>
                <a:spcPct val="150000"/>
              </a:lnSpc>
            </a:pPr>
            <a:endParaRPr lang="en-US" altLang="en-US" sz="2400" dirty="0">
              <a:latin typeface="Times New Roman" panose="02020603050405020304" pitchFamily="18" charset="0"/>
              <a:cs typeface="Times New Roman" panose="02020603050405020304" pitchFamily="18" charset="0"/>
            </a:endParaRPr>
          </a:p>
          <a:p>
            <a:pPr algn="just">
              <a:lnSpc>
                <a:spcPct val="150000"/>
              </a:lnSpc>
            </a:pPr>
            <a:endParaRPr lang="en-US" altLang="en-US" sz="2400" dirty="0">
              <a:latin typeface="Times New Roman" panose="02020603050405020304" pitchFamily="18" charset="0"/>
              <a:cs typeface="Times New Roman" panose="02020603050405020304" pitchFamily="18" charset="0"/>
            </a:endParaRPr>
          </a:p>
        </p:txBody>
      </p:sp>
      <p:sp>
        <p:nvSpPr>
          <p:cNvPr id="4" name="Title 3"/>
          <p:cNvSpPr>
            <a:spLocks noGrp="1"/>
          </p:cNvSpPr>
          <p:nvPr>
            <p:ph type="title"/>
          </p:nvPr>
        </p:nvSpPr>
        <p:spPr/>
        <p:txBody>
          <a:bodyPr>
            <a:normAutofit/>
          </a:bodyPr>
          <a:lstStyle/>
          <a:p>
            <a:r>
              <a:rPr lang="en-US" altLang="en-IN" sz="3200" dirty="0">
                <a:latin typeface="Times New Roman" panose="02020603050405020304" pitchFamily="18" charset="0"/>
                <a:cs typeface="Times New Roman" panose="02020603050405020304" pitchFamily="18" charset="0"/>
              </a:rPr>
              <a:t>ALL- </a:t>
            </a:r>
            <a:r>
              <a:rPr lang="en-IN" sz="3200" dirty="0">
                <a:latin typeface="Times New Roman" panose="02020603050405020304" pitchFamily="18" charset="0"/>
                <a:cs typeface="Times New Roman" panose="02020603050405020304" pitchFamily="18" charset="0"/>
              </a:rPr>
              <a:t>REFERENCES </a:t>
            </a:r>
            <a:endParaRPr lang="en-IN" sz="3200" dirty="0">
              <a:latin typeface="Times New Roman" panose="02020603050405020304" pitchFamily="18" charset="0"/>
              <a:cs typeface="Times New Roman" panose="02020603050405020304" pitchFamily="18" charset="0"/>
            </a:endParaRPr>
          </a:p>
        </p:txBody>
      </p:sp>
      <p:sp>
        <p:nvSpPr>
          <p:cNvPr id="8" name="Footer Placeholder 5"/>
          <p:cNvSpPr>
            <a:spLocks noGrp="1"/>
          </p:cNvSpPr>
          <p:nvPr>
            <p:ph type="ftr" sz="quarter" idx="11"/>
          </p:nvPr>
        </p:nvSpPr>
        <p:spPr>
          <a:xfrm>
            <a:off x="2819871" y="6404037"/>
            <a:ext cx="6759134" cy="365125"/>
          </a:xfrm>
        </p:spPr>
        <p:txBody>
          <a:bodyPr/>
          <a:lstStyle/>
          <a:p>
            <a:r>
              <a:rPr lang="en-US" dirty="0"/>
              <a:t>DEPARTMENT OF MEDICAL ELECTRONICS ENGINEERING, DAYANANDA SAGAR COLLEGE OF ENGINEERING</a:t>
            </a:r>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46125" y="452120"/>
            <a:ext cx="10515600" cy="5829300"/>
          </a:xfrm>
        </p:spPr>
        <p:txBody>
          <a:bodyPr>
            <a:normAutofit fontScale="90000" lnSpcReduction="10000"/>
          </a:bodyPr>
          <a:lstStyle/>
          <a:p>
            <a:pPr marL="0" marR="0" lvl="0" indent="0" algn="just" rtl="0">
              <a:lnSpc>
                <a:spcPct val="150000"/>
              </a:lnSpc>
              <a:spcBef>
                <a:spcPts val="0"/>
              </a:spcBef>
              <a:spcAft>
                <a:spcPts val="0"/>
              </a:spcAft>
              <a:buNone/>
            </a:pPr>
            <a:r>
              <a:rPr lang="en-US" altLang="en-US" sz="2400">
                <a:latin typeface="Times New Roman" panose="02020603050405020304" pitchFamily="18" charset="0"/>
                <a:cs typeface="Times New Roman" panose="02020603050405020304" pitchFamily="18" charset="0"/>
                <a:sym typeface="+mn-ea"/>
              </a:rPr>
              <a:t>[3] A.Bhavani Sankar, D.Kumar, K.Seethalakshmi, ‘Performance Study of Various Adaptive Filter Algorithms for Noise Cancellation in Respiratory Signals’ , Publication: SPIJ Year: 2010</a:t>
            </a:r>
            <a:endParaRPr lang="en-US" altLang="en-US" sz="2400">
              <a:latin typeface="Times New Roman" panose="02020603050405020304" pitchFamily="18" charset="0"/>
              <a:cs typeface="Times New Roman" panose="02020603050405020304" pitchFamily="18" charset="0"/>
              <a:sym typeface="+mn-ea"/>
            </a:endParaRPr>
          </a:p>
          <a:p>
            <a:pPr marL="0" marR="0" lvl="0" indent="0" algn="just" rtl="0">
              <a:lnSpc>
                <a:spcPct val="150000"/>
              </a:lnSpc>
              <a:spcBef>
                <a:spcPts val="0"/>
              </a:spcBef>
              <a:spcAft>
                <a:spcPts val="0"/>
              </a:spcAft>
              <a:buNone/>
            </a:pPr>
            <a:endParaRPr lang="en-US" altLang="en-US" sz="2400">
              <a:latin typeface="Times New Roman" panose="02020603050405020304" pitchFamily="18" charset="0"/>
              <a:cs typeface="Times New Roman" panose="02020603050405020304" pitchFamily="18" charset="0"/>
              <a:sym typeface="+mn-ea"/>
            </a:endParaRPr>
          </a:p>
          <a:p>
            <a:pPr marL="0" marR="0" lvl="0" indent="0" algn="just" rtl="0">
              <a:lnSpc>
                <a:spcPct val="150000"/>
              </a:lnSpc>
              <a:spcBef>
                <a:spcPts val="0"/>
              </a:spcBef>
              <a:spcAft>
                <a:spcPts val="0"/>
              </a:spcAft>
              <a:buNone/>
            </a:pPr>
            <a:r>
              <a:rPr lang="en-US" altLang="en-US" sz="2400" dirty="0">
                <a:latin typeface="Times New Roman" panose="02020603050405020304" pitchFamily="18" charset="0"/>
                <a:cs typeface="Times New Roman" panose="02020603050405020304" pitchFamily="18" charset="0"/>
                <a:sym typeface="+mn-ea"/>
              </a:rPr>
              <a:t>[4] Zhanjun Hao, Yue Wang, Fenfang Li, Guozhen Ding, Yifei Gao, ‘mmWave-RM: A Respiration Monitoring and Pattern Classification System Based on mmWave’ (MDPI)</a:t>
            </a:r>
            <a:endParaRPr lang="en-US" altLang="en-US" sz="2400" dirty="0">
              <a:latin typeface="Times New Roman" panose="02020603050405020304" pitchFamily="18" charset="0"/>
              <a:cs typeface="Times New Roman" panose="02020603050405020304" pitchFamily="18" charset="0"/>
            </a:endParaRPr>
          </a:p>
          <a:p>
            <a:pPr marL="0" marR="0" lvl="0" indent="0" algn="just" rtl="0">
              <a:lnSpc>
                <a:spcPct val="150000"/>
              </a:lnSpc>
              <a:spcBef>
                <a:spcPts val="0"/>
              </a:spcBef>
              <a:spcAft>
                <a:spcPts val="0"/>
              </a:spcAft>
              <a:buNone/>
            </a:pPr>
            <a:r>
              <a:rPr lang="en-US" altLang="en-US" sz="2400" dirty="0">
                <a:latin typeface="Times New Roman" panose="02020603050405020304" pitchFamily="18" charset="0"/>
                <a:cs typeface="Times New Roman" panose="02020603050405020304" pitchFamily="18" charset="0"/>
                <a:sym typeface="+mn-ea"/>
              </a:rPr>
              <a:t>Year: 2024</a:t>
            </a:r>
            <a:endParaRPr lang="en-US" altLang="en-US" sz="2400" dirty="0">
              <a:latin typeface="Times New Roman" panose="02020603050405020304" pitchFamily="18" charset="0"/>
              <a:cs typeface="Times New Roman" panose="02020603050405020304" pitchFamily="18" charset="0"/>
              <a:sym typeface="+mn-ea"/>
            </a:endParaRPr>
          </a:p>
          <a:p>
            <a:pPr marL="0" marR="0" lvl="0" indent="0" algn="just" rtl="0">
              <a:lnSpc>
                <a:spcPct val="150000"/>
              </a:lnSpc>
              <a:spcBef>
                <a:spcPts val="0"/>
              </a:spcBef>
              <a:spcAft>
                <a:spcPts val="0"/>
              </a:spcAft>
              <a:buNone/>
            </a:pPr>
            <a:endParaRPr lang="en-US" altLang="en-US" sz="2400" dirty="0">
              <a:latin typeface="Times New Roman" panose="02020603050405020304" pitchFamily="18" charset="0"/>
              <a:cs typeface="Times New Roman" panose="02020603050405020304" pitchFamily="18" charset="0"/>
              <a:sym typeface="+mn-ea"/>
            </a:endParaRPr>
          </a:p>
          <a:p>
            <a:pPr marL="0" marR="0" lvl="0" indent="0" algn="just" rtl="0">
              <a:lnSpc>
                <a:spcPct val="150000"/>
              </a:lnSpc>
              <a:spcBef>
                <a:spcPts val="0"/>
              </a:spcBef>
              <a:spcAft>
                <a:spcPts val="0"/>
              </a:spcAft>
              <a:buNone/>
            </a:pPr>
            <a:r>
              <a:rPr lang="en-US" altLang="en-US" sz="2400">
                <a:latin typeface="Times New Roman" panose="02020603050405020304" pitchFamily="18" charset="0"/>
                <a:cs typeface="Times New Roman" panose="02020603050405020304" pitchFamily="18" charset="0"/>
                <a:sym typeface="+mn-ea"/>
              </a:rPr>
              <a:t>[5] Mehdi Zabihi, Bhawya, Parikshit Pandya, Brooke R. Shepley, Nicholas J. Lester, Syed Anees, Anthony R. Bain, Simon Rondeau-Gagné, Mohammed Jalal Ahamed, </a:t>
            </a:r>
            <a:r>
              <a:rPr lang="en-US" altLang="en-US" sz="2400" dirty="0">
                <a:latin typeface="Times New Roman" panose="02020603050405020304" pitchFamily="18" charset="0"/>
                <a:cs typeface="Times New Roman" panose="02020603050405020304" pitchFamily="18" charset="0"/>
                <a:sym typeface="+mn-ea"/>
              </a:rPr>
              <a:t>‘Radar Publication: Sensors’ (MDPI) Year: 2024. </a:t>
            </a:r>
            <a:r>
              <a:rPr lang="en-US" altLang="en-US" sz="2400">
                <a:latin typeface="Times New Roman" panose="02020603050405020304" pitchFamily="18" charset="0"/>
                <a:cs typeface="Times New Roman" panose="02020603050405020304" pitchFamily="18" charset="0"/>
                <a:sym typeface="+mn-ea"/>
              </a:rPr>
              <a:t>Inertial and Flexible Resistive Sensor Data Fusion for Wearable Breath Recognition Publication: Applied Sciences Year: 2024</a:t>
            </a:r>
            <a:endParaRPr lang="en-US" altLang="en-US" sz="2400">
              <a:latin typeface="Times New Roman" panose="02020603050405020304" pitchFamily="18" charset="0"/>
              <a:cs typeface="Times New Roman" panose="02020603050405020304" pitchFamily="18" charset="0"/>
            </a:endParaRPr>
          </a:p>
          <a:p>
            <a:pPr marL="0" marR="0" lvl="0" indent="0" algn="just" rtl="0">
              <a:lnSpc>
                <a:spcPct val="150000"/>
              </a:lnSpc>
              <a:spcBef>
                <a:spcPts val="0"/>
              </a:spcBef>
              <a:spcAft>
                <a:spcPts val="0"/>
              </a:spcAft>
              <a:buNone/>
            </a:pPr>
            <a:endParaRPr lang="en-US" altLang="en-US" sz="2400" dirty="0">
              <a:latin typeface="Times New Roman" panose="02020603050405020304" pitchFamily="18" charset="0"/>
              <a:cs typeface="Times New Roman" panose="02020603050405020304" pitchFamily="18" charset="0"/>
              <a:sym typeface="+mn-ea"/>
            </a:endParaRPr>
          </a:p>
          <a:p>
            <a:pPr marL="0" marR="0" lvl="0" indent="0" algn="just" rtl="0">
              <a:lnSpc>
                <a:spcPct val="150000"/>
              </a:lnSpc>
              <a:spcBef>
                <a:spcPts val="0"/>
              </a:spcBef>
              <a:spcAft>
                <a:spcPts val="0"/>
              </a:spcAft>
              <a:buNone/>
            </a:pPr>
            <a:endParaRPr lang="en-US" altLang="en-US" sz="2400" dirty="0">
              <a:latin typeface="Times New Roman" panose="02020603050405020304" pitchFamily="18" charset="0"/>
              <a:cs typeface="Times New Roman" panose="02020603050405020304" pitchFamily="18" charset="0"/>
            </a:endParaRPr>
          </a:p>
          <a:p>
            <a:pPr marL="0" marR="0" lvl="0" indent="0" algn="just" rtl="0">
              <a:lnSpc>
                <a:spcPct val="150000"/>
              </a:lnSpc>
              <a:spcBef>
                <a:spcPts val="0"/>
              </a:spcBef>
              <a:spcAft>
                <a:spcPts val="0"/>
              </a:spcAft>
              <a:buNone/>
            </a:pPr>
            <a:endParaRPr lang="en-US" altLang="en-US" sz="2400">
              <a:latin typeface="Times New Roman" panose="02020603050405020304" pitchFamily="18" charset="0"/>
              <a:cs typeface="Times New Roman" panose="02020603050405020304" pitchFamily="18" charset="0"/>
            </a:endParaRPr>
          </a:p>
          <a:p>
            <a:pPr marL="0" indent="0" algn="just">
              <a:lnSpc>
                <a:spcPct val="150000"/>
              </a:lnSpc>
              <a:buNone/>
            </a:pPr>
            <a:endParaRPr lang="en-US" altLang="en-US" sz="2400">
              <a:latin typeface="Times New Roman" panose="02020603050405020304" pitchFamily="18" charset="0"/>
              <a:cs typeface="Times New Roman" panose="02020603050405020304" pitchFamily="18" charset="0"/>
            </a:endParaRPr>
          </a:p>
          <a:p>
            <a:pPr marL="0" indent="0" algn="just">
              <a:lnSpc>
                <a:spcPct val="150000"/>
              </a:lnSpc>
              <a:buNone/>
            </a:pPr>
            <a:endParaRPr lang="en-US" altLang="en-US" sz="2400">
              <a:latin typeface="Times New Roman" panose="02020603050405020304" pitchFamily="18" charset="0"/>
              <a:cs typeface="Times New Roman" panose="02020603050405020304" pitchFamily="18" charset="0"/>
            </a:endParaRPr>
          </a:p>
        </p:txBody>
      </p:sp>
      <p:sp>
        <p:nvSpPr>
          <p:cNvPr id="8" name="Footer Placeholder 5"/>
          <p:cNvSpPr>
            <a:spLocks noGrp="1"/>
          </p:cNvSpPr>
          <p:nvPr>
            <p:ph type="ftr" sz="quarter" idx="11"/>
          </p:nvPr>
        </p:nvSpPr>
        <p:spPr>
          <a:xfrm>
            <a:off x="2819871" y="6404037"/>
            <a:ext cx="6759134" cy="365125"/>
          </a:xfrm>
        </p:spPr>
        <p:txBody>
          <a:bodyPr/>
          <a:lstStyle/>
          <a:p>
            <a:r>
              <a:rPr lang="en-US" dirty="0"/>
              <a:t>DEPARTMENT OF MEDICAL ELECTRONICS ENGINEERING, DAYANANDA SAGAR COLLEGE OF ENGINEERING</a:t>
            </a:r>
            <a:endParaRPr lang="en-I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6399" y="2765174"/>
            <a:ext cx="3764760" cy="1143000"/>
          </a:xfrm>
        </p:spPr>
        <p:txBody>
          <a:bodyPr>
            <a:normAutofit/>
          </a:bodyPr>
          <a:lstStyle/>
          <a:p>
            <a:pPr algn="ctr"/>
            <a:r>
              <a:rPr lang="en-IN" sz="3600" dirty="0">
                <a:latin typeface="Times New Roman" panose="02020603050405020304" pitchFamily="18" charset="0"/>
                <a:cs typeface="Times New Roman" panose="02020603050405020304" pitchFamily="18" charset="0"/>
              </a:rPr>
              <a:t>THANK YOU</a:t>
            </a:r>
            <a:endParaRPr lang="en-IN" sz="3600" dirty="0">
              <a:latin typeface="Times New Roman" panose="02020603050405020304" pitchFamily="18" charset="0"/>
              <a:cs typeface="Times New Roman" panose="02020603050405020304" pitchFamily="18" charset="0"/>
            </a:endParaRPr>
          </a:p>
        </p:txBody>
      </p:sp>
      <p:sp>
        <p:nvSpPr>
          <p:cNvPr id="5" name="Slide Number Placeholder 4"/>
          <p:cNvSpPr>
            <a:spLocks noGrp="1"/>
          </p:cNvSpPr>
          <p:nvPr>
            <p:ph type="sldNum" sz="quarter" idx="12"/>
          </p:nvPr>
        </p:nvSpPr>
        <p:spPr/>
        <p:txBody>
          <a:bodyPr/>
          <a:lstStyle/>
          <a:p>
            <a:fld id="{59CE705F-A2BE-4F91-B6CD-D5137D911E94}" type="slidenum">
              <a:rPr lang="en-IN" smtClean="0"/>
            </a:fld>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p:cNvGraphicFramePr>
            <a:graphicFrameLocks noGrp="1"/>
          </p:cNvGraphicFramePr>
          <p:nvPr/>
        </p:nvGraphicFramePr>
        <p:xfrm>
          <a:off x="716132" y="355682"/>
          <a:ext cx="10759736" cy="2121954"/>
        </p:xfrm>
        <a:graphic>
          <a:graphicData uri="http://schemas.openxmlformats.org/drawingml/2006/table">
            <a:tbl>
              <a:tblPr firstRow="1" bandRow="1">
                <a:tableStyleId>{85BE263C-DBD7-4A20-BB59-AAB30ACAA65A}</a:tableStyleId>
              </a:tblPr>
              <a:tblGrid>
                <a:gridCol w="10759736"/>
              </a:tblGrid>
              <a:tr h="498455">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3200" dirty="0">
                          <a:solidFill>
                            <a:schemeClr val="tx1"/>
                          </a:solidFill>
                        </a:rPr>
                        <a:t>DEPARTMENT VISION </a:t>
                      </a:r>
                      <a:endParaRPr lang="en-US" sz="3200" dirty="0">
                        <a:solidFill>
                          <a:schemeClr val="tx1"/>
                        </a:solidFill>
                      </a:endParaRPr>
                    </a:p>
                  </a:txBody>
                  <a:tcPr>
                    <a:solidFill>
                      <a:schemeClr val="accent4">
                        <a:lumMod val="40000"/>
                        <a:lumOff val="60000"/>
                      </a:schemeClr>
                    </a:solidFill>
                  </a:tcPr>
                </a:tc>
              </a:tr>
              <a:tr h="1542834">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2800" dirty="0">
                          <a:solidFill>
                            <a:schemeClr val="bg1"/>
                          </a:solidFill>
                          <a:latin typeface="Times New Roman" panose="02020603050405020304" pitchFamily="18" charset="0"/>
                          <a:cs typeface="Times New Roman" panose="02020603050405020304" pitchFamily="18" charset="0"/>
                        </a:rPr>
                        <a:t>To develop an excellent </a:t>
                      </a:r>
                      <a:r>
                        <a:rPr lang="en-US" sz="2800" dirty="0" err="1">
                          <a:solidFill>
                            <a:schemeClr val="bg1"/>
                          </a:solidFill>
                          <a:latin typeface="Times New Roman" panose="02020603050405020304" pitchFamily="18" charset="0"/>
                          <a:cs typeface="Times New Roman" panose="02020603050405020304" pitchFamily="18" charset="0"/>
                        </a:rPr>
                        <a:t>centre</a:t>
                      </a:r>
                      <a:r>
                        <a:rPr lang="en-US" sz="2800" dirty="0">
                          <a:solidFill>
                            <a:schemeClr val="bg1"/>
                          </a:solidFill>
                          <a:latin typeface="Times New Roman" panose="02020603050405020304" pitchFamily="18" charset="0"/>
                          <a:cs typeface="Times New Roman" panose="02020603050405020304" pitchFamily="18" charset="0"/>
                        </a:rPr>
                        <a:t> of progressive quality learning, applied &amp; translational research through inventive collaborations and sustainable solutions to address healthcare related societal challenges </a:t>
                      </a:r>
                      <a:endParaRPr lang="en-US" sz="2800" dirty="0">
                        <a:solidFill>
                          <a:schemeClr val="bg1"/>
                        </a:solidFill>
                        <a:latin typeface="Times New Roman" panose="02020603050405020304" pitchFamily="18" charset="0"/>
                        <a:cs typeface="Times New Roman" panose="02020603050405020304" pitchFamily="18" charset="0"/>
                      </a:endParaRPr>
                    </a:p>
                  </a:txBody>
                  <a:tcPr>
                    <a:solidFill>
                      <a:schemeClr val="accent5">
                        <a:lumMod val="75000"/>
                      </a:schemeClr>
                    </a:solidFill>
                  </a:tcPr>
                </a:tc>
              </a:tr>
            </a:tbl>
          </a:graphicData>
        </a:graphic>
      </p:graphicFrame>
      <p:graphicFrame>
        <p:nvGraphicFramePr>
          <p:cNvPr id="7" name="Table 6"/>
          <p:cNvGraphicFramePr>
            <a:graphicFrameLocks noGrp="1"/>
          </p:cNvGraphicFramePr>
          <p:nvPr/>
        </p:nvGraphicFramePr>
        <p:xfrm>
          <a:off x="716132" y="2755941"/>
          <a:ext cx="10759736" cy="4084320"/>
        </p:xfrm>
        <a:graphic>
          <a:graphicData uri="http://schemas.openxmlformats.org/drawingml/2006/table">
            <a:tbl>
              <a:tblPr firstRow="1" bandRow="1">
                <a:tableStyleId>{85BE263C-DBD7-4A20-BB59-AAB30ACAA65A}</a:tableStyleId>
              </a:tblPr>
              <a:tblGrid>
                <a:gridCol w="10759736"/>
              </a:tblGrid>
              <a:tr h="558296">
                <a:tc>
                  <a:txBody>
                    <a:bodyPr/>
                    <a:lstStyle/>
                    <a:p>
                      <a:pPr marL="0" marR="0" lvl="0" indent="0" algn="ctr" defTabSz="914400" rtl="0" eaLnBrk="1" fontAlgn="auto" latinLnBrk="0" hangingPunct="1">
                        <a:lnSpc>
                          <a:spcPct val="100000"/>
                        </a:lnSpc>
                        <a:spcBef>
                          <a:spcPts val="0"/>
                        </a:spcBef>
                        <a:spcAft>
                          <a:spcPts val="0"/>
                        </a:spcAft>
                        <a:buClrTx/>
                        <a:buSzTx/>
                        <a:buFontTx/>
                        <a:buNone/>
                        <a:defRPr/>
                      </a:pPr>
                      <a:r>
                        <a:rPr lang="en-US" sz="3200" dirty="0">
                          <a:solidFill>
                            <a:schemeClr val="tx1"/>
                          </a:solidFill>
                        </a:rPr>
                        <a:t>DEPARTMENT MISSION </a:t>
                      </a:r>
                      <a:endParaRPr lang="en-US" sz="3200" dirty="0">
                        <a:solidFill>
                          <a:schemeClr val="tx1"/>
                        </a:solidFill>
                      </a:endParaRPr>
                    </a:p>
                  </a:txBody>
                  <a:tcPr>
                    <a:solidFill>
                      <a:schemeClr val="accent4">
                        <a:lumMod val="40000"/>
                        <a:lumOff val="60000"/>
                      </a:schemeClr>
                    </a:solidFill>
                  </a:tcPr>
                </a:tc>
              </a:tr>
              <a:tr h="2615578">
                <a:tc>
                  <a:txBody>
                    <a:bodyPr/>
                    <a:lstStyle/>
                    <a:p>
                      <a:pPr marL="457200" indent="-457200">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By creating a conducive atmosphere for continuous learning through increased participation of students and faculty in various academic activities </a:t>
                      </a:r>
                      <a:endParaRPr lang="en-US" sz="2800" dirty="0">
                        <a:solidFill>
                          <a:schemeClr val="bg1"/>
                        </a:solidFill>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By achieving needful and relevant healthcare solutions through quality education and research </a:t>
                      </a:r>
                      <a:endParaRPr lang="en-US" sz="2800" dirty="0">
                        <a:solidFill>
                          <a:schemeClr val="bg1"/>
                        </a:solidFill>
                        <a:latin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By imparting education in the path of ethical and social responsibilities, to work effectively with diverse groups for the benefits of the society </a:t>
                      </a:r>
                      <a:endParaRPr lang="en-IN" sz="2800" dirty="0">
                        <a:solidFill>
                          <a:schemeClr val="bg1"/>
                        </a:solidFill>
                        <a:latin typeface="Times New Roman" panose="02020603050405020304" pitchFamily="18" charset="0"/>
                        <a:cs typeface="Times New Roman" panose="02020603050405020304" pitchFamily="18" charset="0"/>
                      </a:endParaRPr>
                    </a:p>
                  </a:txBody>
                  <a:tcPr>
                    <a:solidFill>
                      <a:schemeClr val="accent5">
                        <a:lumMod val="75000"/>
                      </a:schemeClr>
                    </a:solid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
          <p:cNvSpPr txBox="1">
            <a:spLocks noGrp="1"/>
          </p:cNvSpPr>
          <p:nvPr>
            <p:ph type="title"/>
          </p:nvPr>
        </p:nvSpPr>
        <p:spPr>
          <a:xfrm>
            <a:off x="328930" y="3016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200"/>
              <a:buFont typeface="Times New Roman" panose="02020603050405020304"/>
              <a:buNone/>
            </a:pPr>
            <a:r>
              <a:rPr lang="en-US" sz="3200">
                <a:latin typeface="Times New Roman" panose="02020603050405020304"/>
                <a:ea typeface="Times New Roman" panose="02020603050405020304"/>
                <a:cs typeface="Times New Roman" panose="02020603050405020304"/>
                <a:sym typeface="Times New Roman" panose="02020603050405020304"/>
              </a:rPr>
              <a:t>INTRODUCTION:</a:t>
            </a:r>
            <a:endParaRPr sz="3200">
              <a:latin typeface="Times New Roman" panose="02020603050405020304"/>
              <a:ea typeface="Times New Roman" panose="02020603050405020304"/>
              <a:cs typeface="Times New Roman" panose="02020603050405020304"/>
              <a:sym typeface="Times New Roman" panose="02020603050405020304"/>
            </a:endParaRPr>
          </a:p>
        </p:txBody>
      </p:sp>
      <p:sp>
        <p:nvSpPr>
          <p:cNvPr id="222" name="Google Shape;222;p1"/>
          <p:cNvSpPr txBox="1">
            <a:spLocks noGrp="1"/>
          </p:cNvSpPr>
          <p:nvPr>
            <p:ph type="body" idx="1"/>
          </p:nvPr>
        </p:nvSpPr>
        <p:spPr>
          <a:xfrm>
            <a:off x="186690" y="1627505"/>
            <a:ext cx="5447030" cy="480695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ct val="100000"/>
              <a:buNone/>
            </a:pPr>
            <a:r>
              <a:rPr lang="en-US" sz="2100">
                <a:latin typeface="Times New Roman" panose="02020603050405020304"/>
                <a:ea typeface="Times New Roman" panose="02020603050405020304"/>
                <a:cs typeface="Times New Roman" panose="02020603050405020304"/>
                <a:sym typeface="Times New Roman" panose="02020603050405020304"/>
              </a:rPr>
              <a:t>Respiratory signals are the measurements of the breathing rate, depth, and pattern which can be used to assess how well the body is delivering oxygen to the body's tissues and organs.</a:t>
            </a:r>
            <a:endParaRPr sz="2100">
              <a:latin typeface="Times New Roman" panose="02020603050405020304"/>
              <a:ea typeface="Times New Roman" panose="02020603050405020304"/>
              <a:cs typeface="Times New Roman" panose="02020603050405020304"/>
              <a:sym typeface="Times New Roman" panose="02020603050405020304"/>
            </a:endParaRPr>
          </a:p>
          <a:p>
            <a:pPr marL="0" lvl="0" indent="0" algn="just" rtl="0">
              <a:lnSpc>
                <a:spcPct val="90000"/>
              </a:lnSpc>
              <a:spcBef>
                <a:spcPts val="0"/>
              </a:spcBef>
              <a:spcAft>
                <a:spcPts val="0"/>
              </a:spcAft>
              <a:buClr>
                <a:schemeClr val="dk1"/>
              </a:buClr>
              <a:buSzPct val="100000"/>
              <a:buNone/>
            </a:pPr>
            <a:endParaRPr sz="2100">
              <a:latin typeface="Times New Roman" panose="02020603050405020304"/>
              <a:ea typeface="Times New Roman" panose="02020603050405020304"/>
              <a:cs typeface="Times New Roman" panose="02020603050405020304"/>
              <a:sym typeface="Times New Roman" panose="02020603050405020304"/>
            </a:endParaRPr>
          </a:p>
          <a:p>
            <a:pPr marL="0" lvl="0" indent="0" algn="just" rtl="0">
              <a:lnSpc>
                <a:spcPct val="90000"/>
              </a:lnSpc>
              <a:spcBef>
                <a:spcPts val="0"/>
              </a:spcBef>
              <a:spcAft>
                <a:spcPts val="0"/>
              </a:spcAft>
              <a:buClr>
                <a:schemeClr val="dk1"/>
              </a:buClr>
              <a:buSzPct val="100000"/>
              <a:buNone/>
            </a:pPr>
            <a:r>
              <a:rPr lang="en-US" sz="2100">
                <a:latin typeface="Times New Roman" panose="02020603050405020304"/>
                <a:ea typeface="Times New Roman" panose="02020603050405020304"/>
                <a:cs typeface="Times New Roman" panose="02020603050405020304"/>
                <a:sym typeface="Times New Roman" panose="02020603050405020304"/>
              </a:rPr>
              <a:t>Respiratory signals helps us to analyse the breathing rate, breathing amplitude, breathing pattern and breathing difficulties.</a:t>
            </a:r>
            <a:endParaRPr sz="2100">
              <a:latin typeface="Times New Roman" panose="02020603050405020304"/>
              <a:ea typeface="Times New Roman" panose="02020603050405020304"/>
              <a:cs typeface="Times New Roman" panose="02020603050405020304"/>
              <a:sym typeface="Times New Roman" panose="02020603050405020304"/>
            </a:endParaRPr>
          </a:p>
          <a:p>
            <a:pPr marL="0" lvl="0" indent="0" algn="just" rtl="0">
              <a:lnSpc>
                <a:spcPct val="90000"/>
              </a:lnSpc>
              <a:spcBef>
                <a:spcPts val="0"/>
              </a:spcBef>
              <a:spcAft>
                <a:spcPts val="0"/>
              </a:spcAft>
              <a:buClr>
                <a:schemeClr val="dk1"/>
              </a:buClr>
              <a:buSzPct val="100000"/>
              <a:buNone/>
            </a:pPr>
            <a:endParaRPr sz="2100">
              <a:latin typeface="Times New Roman" panose="02020603050405020304"/>
              <a:ea typeface="Times New Roman" panose="02020603050405020304"/>
              <a:cs typeface="Times New Roman" panose="02020603050405020304"/>
              <a:sym typeface="Times New Roman" panose="02020603050405020304"/>
            </a:endParaRPr>
          </a:p>
          <a:p>
            <a:pPr marL="0" lvl="0" indent="0" algn="just" rtl="0">
              <a:lnSpc>
                <a:spcPct val="90000"/>
              </a:lnSpc>
              <a:spcBef>
                <a:spcPts val="0"/>
              </a:spcBef>
              <a:spcAft>
                <a:spcPts val="0"/>
              </a:spcAft>
              <a:buClr>
                <a:schemeClr val="dk1"/>
              </a:buClr>
              <a:buSzPct val="100000"/>
              <a:buNone/>
            </a:pPr>
            <a:r>
              <a:rPr lang="en-US" sz="2100">
                <a:latin typeface="Times New Roman" panose="02020603050405020304"/>
                <a:ea typeface="Times New Roman" panose="02020603050405020304"/>
                <a:cs typeface="Times New Roman" panose="02020603050405020304"/>
                <a:sym typeface="Times New Roman" panose="02020603050405020304"/>
              </a:rPr>
              <a:t>Respiratory signals are generally measured using sensors.The raw signals collected from the sensors often come with noises like rohonchi, wheezing, stridor, crackles (rales) and pleural rub.</a:t>
            </a:r>
            <a:endParaRPr lang="en-US" sz="2100">
              <a:latin typeface="Times New Roman" panose="02020603050405020304"/>
              <a:ea typeface="Times New Roman" panose="02020603050405020304"/>
              <a:cs typeface="Times New Roman" panose="02020603050405020304"/>
              <a:sym typeface="Times New Roman" panose="02020603050405020304"/>
            </a:endParaRPr>
          </a:p>
        </p:txBody>
      </p:sp>
      <p:sp>
        <p:nvSpPr>
          <p:cNvPr id="223" name="Google Shape;223;p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fld>
            <a:endParaRPr lang="en-US"/>
          </a:p>
        </p:txBody>
      </p:sp>
      <p:sp>
        <p:nvSpPr>
          <p:cNvPr id="224" name="Google Shape;224;p1"/>
          <p:cNvSpPr txBox="1">
            <a:spLocks noGrp="1"/>
          </p:cNvSpPr>
          <p:nvPr>
            <p:ph type="ftr" idx="11"/>
          </p:nvPr>
        </p:nvSpPr>
        <p:spPr>
          <a:xfrm>
            <a:off x="2819871" y="6404037"/>
            <a:ext cx="6759000" cy="3651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MEDICAL ELECTRONICS ENGINEERING, DAYANANDA SAGAR COLLEGE OF ENGINEERING</a:t>
            </a:r>
            <a:endParaRPr lang="en-US"/>
          </a:p>
        </p:txBody>
      </p:sp>
      <p:pic>
        <p:nvPicPr>
          <p:cNvPr id="3" name="Picture 2"/>
          <p:cNvPicPr>
            <a:picLocks noChangeAspect="1"/>
          </p:cNvPicPr>
          <p:nvPr/>
        </p:nvPicPr>
        <p:blipFill>
          <a:blip r:embed="rId1"/>
          <a:stretch>
            <a:fillRect/>
          </a:stretch>
        </p:blipFill>
        <p:spPr>
          <a:xfrm>
            <a:off x="5750560" y="1627505"/>
            <a:ext cx="6099810" cy="3778250"/>
          </a:xfrm>
          <a:prstGeom prst="rect">
            <a:avLst/>
          </a:prstGeom>
        </p:spPr>
      </p:pic>
      <p:sp>
        <p:nvSpPr>
          <p:cNvPr id="2" name="Text Box 1"/>
          <p:cNvSpPr txBox="1"/>
          <p:nvPr/>
        </p:nvSpPr>
        <p:spPr>
          <a:xfrm>
            <a:off x="6365240" y="5495290"/>
            <a:ext cx="4988560" cy="337185"/>
          </a:xfrm>
          <a:prstGeom prst="rect">
            <a:avLst/>
          </a:prstGeom>
          <a:noFill/>
        </p:spPr>
        <p:txBody>
          <a:bodyPr wrap="square" rtlCol="0">
            <a:spAutoFit/>
          </a:bodyPr>
          <a:lstStyle/>
          <a:p>
            <a:r>
              <a:rPr lang="en-US" altLang="en-US" sz="1200">
                <a:latin typeface="Times New Roman" panose="02020603050405020304" pitchFamily="18" charset="0"/>
                <a:cs typeface="Times New Roman" panose="02020603050405020304" pitchFamily="18" charset="0"/>
              </a:rPr>
              <a:t>image 1:</a:t>
            </a:r>
            <a:r>
              <a:rPr lang="en-US" altLang="en-US" sz="1600">
                <a:latin typeface="Times New Roman" panose="02020603050405020304" pitchFamily="18" charset="0"/>
                <a:cs typeface="Times New Roman" panose="02020603050405020304" pitchFamily="18" charset="0"/>
              </a:rPr>
              <a:t> Different types of respiratory noise signals</a:t>
            </a:r>
            <a:endParaRPr lang="en-US" altLang="en-US" sz="160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dirty="0">
                <a:latin typeface="Times New Roman" panose="02020603050405020304" pitchFamily="18" charset="0"/>
                <a:cs typeface="Times New Roman" panose="02020603050405020304" pitchFamily="18" charset="0"/>
                <a:sym typeface="+mn-ea"/>
              </a:rPr>
              <a:t>PROBLEM DEFINITION</a:t>
            </a:r>
            <a:endParaRPr lang="en-US"/>
          </a:p>
        </p:txBody>
      </p:sp>
      <p:sp>
        <p:nvSpPr>
          <p:cNvPr id="3" name="Content Placeholder 2"/>
          <p:cNvSpPr>
            <a:spLocks noGrp="1"/>
          </p:cNvSpPr>
          <p:nvPr>
            <p:ph idx="1"/>
          </p:nvPr>
        </p:nvSpPr>
        <p:spPr/>
        <p:txBody>
          <a:bodyPr/>
          <a:p>
            <a:pPr marL="0" indent="0" algn="ctr">
              <a:buNone/>
            </a:pPr>
            <a:endParaRPr lang="en-US" sz="2400" dirty="0">
              <a:latin typeface="Times New Roman" panose="02020603050405020304" pitchFamily="18" charset="0"/>
              <a:cs typeface="Times New Roman" panose="02020603050405020304" pitchFamily="18" charset="0"/>
              <a:sym typeface="+mn-ea"/>
            </a:endParaRPr>
          </a:p>
          <a:p>
            <a:pPr marL="0" indent="0" algn="ctr">
              <a:buNone/>
            </a:pPr>
            <a:endParaRPr lang="en-US" dirty="0">
              <a:latin typeface="Times New Roman" panose="02020603050405020304" pitchFamily="18" charset="0"/>
              <a:cs typeface="Times New Roman" panose="02020603050405020304" pitchFamily="18" charset="0"/>
              <a:sym typeface="+mn-ea"/>
            </a:endParaRPr>
          </a:p>
          <a:p>
            <a:pPr marL="0" indent="0" algn="ctr">
              <a:buNone/>
            </a:pPr>
            <a:r>
              <a:rPr lang="en-US" sz="2600" dirty="0">
                <a:latin typeface="Times New Roman" panose="02020603050405020304" pitchFamily="18" charset="0"/>
                <a:cs typeface="Times New Roman" panose="02020603050405020304" pitchFamily="18" charset="0"/>
                <a:sym typeface="+mn-ea"/>
              </a:rPr>
              <a:t>To find effective way to evaluate the performance of a low-cost respiratory monitoring system, comparing  against Polar H10 via heart rate variability-based respiration.</a:t>
            </a:r>
            <a:endParaRPr lang="en-US" sz="2600" dirty="0">
              <a:latin typeface="Times New Roman" panose="02020603050405020304" pitchFamily="18" charset="0"/>
              <a:cs typeface="Times New Roman" panose="02020603050405020304" pitchFamily="18" charset="0"/>
            </a:endParaRPr>
          </a:p>
          <a:p>
            <a:pPr algn="ctr"/>
            <a:endParaRPr lang="en-US" sz="2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dirty="0">
                <a:latin typeface="Times New Roman" panose="02020603050405020304" pitchFamily="18" charset="0"/>
                <a:cs typeface="Times New Roman" panose="02020603050405020304" pitchFamily="18" charset="0"/>
                <a:sym typeface="+mn-ea"/>
              </a:rPr>
              <a:t>OBJECTIVES</a:t>
            </a:r>
            <a:endParaRPr lang="en-US"/>
          </a:p>
        </p:txBody>
      </p:sp>
      <p:sp>
        <p:nvSpPr>
          <p:cNvPr id="3" name="Content Placeholder 2"/>
          <p:cNvSpPr>
            <a:spLocks noGrp="1"/>
          </p:cNvSpPr>
          <p:nvPr>
            <p:ph idx="1"/>
          </p:nvPr>
        </p:nvSpPr>
        <p:spPr/>
        <p:txBody>
          <a:bodyPr/>
          <a:p>
            <a:pPr>
              <a:buFont typeface="Arial" panose="020B0604020202020204" pitchFamily="34" charset="0"/>
              <a:buChar char="•"/>
            </a:pPr>
            <a:r>
              <a:rPr lang="en-IN" sz="2600" dirty="0">
                <a:latin typeface="Times New Roman" panose="02020603050405020304" pitchFamily="18" charset="0"/>
                <a:cs typeface="Times New Roman" panose="02020603050405020304" pitchFamily="18" charset="0"/>
                <a:sym typeface="+mn-ea"/>
              </a:rPr>
              <a:t>To collect and process respiratory signals using BME280 sensor from both nostrils</a:t>
            </a:r>
            <a:r>
              <a:rPr lang="en-US" altLang="en-IN" sz="2600" dirty="0">
                <a:latin typeface="Times New Roman" panose="02020603050405020304" pitchFamily="18" charset="0"/>
                <a:cs typeface="Times New Roman" panose="02020603050405020304" pitchFamily="18" charset="0"/>
                <a:sym typeface="+mn-ea"/>
              </a:rPr>
              <a:t> and </a:t>
            </a:r>
            <a:r>
              <a:rPr lang="en-IN" sz="2600" dirty="0">
                <a:latin typeface="Times New Roman" panose="02020603050405020304" pitchFamily="18" charset="0"/>
                <a:cs typeface="Times New Roman" panose="02020603050405020304" pitchFamily="18" charset="0"/>
                <a:sym typeface="+mn-ea"/>
              </a:rPr>
              <a:t>filtering and signal enhancement techniques to improve signal quality.</a:t>
            </a:r>
            <a:endParaRPr lang="en-IN" sz="26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600" dirty="0">
                <a:latin typeface="Times New Roman" panose="02020603050405020304" pitchFamily="18" charset="0"/>
                <a:cs typeface="Times New Roman" panose="02020603050405020304" pitchFamily="18" charset="0"/>
                <a:sym typeface="+mn-ea"/>
              </a:rPr>
              <a:t>To develop a common algorithm for peak detection and respiratory rate estimation</a:t>
            </a:r>
            <a:r>
              <a:rPr lang="en-IN" sz="2600">
                <a:latin typeface="Times New Roman" panose="02020603050405020304" pitchFamily="18" charset="0"/>
                <a:cs typeface="Times New Roman" panose="02020603050405020304" pitchFamily="18" charset="0"/>
                <a:sym typeface="+mn-ea"/>
              </a:rPr>
              <a:t>. </a:t>
            </a:r>
            <a:endParaRPr lang="en-IN" sz="260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600">
                <a:latin typeface="Times New Roman" panose="02020603050405020304" pitchFamily="18" charset="0"/>
                <a:cs typeface="Times New Roman" panose="02020603050405020304" pitchFamily="18" charset="0"/>
                <a:sym typeface="+mn-ea"/>
              </a:rPr>
              <a:t>To </a:t>
            </a:r>
            <a:r>
              <a:rPr lang="en-IN" sz="2600" dirty="0">
                <a:latin typeface="Times New Roman" panose="02020603050405020304" pitchFamily="18" charset="0"/>
                <a:cs typeface="Times New Roman" panose="02020603050405020304" pitchFamily="18" charset="0"/>
                <a:sym typeface="+mn-ea"/>
              </a:rPr>
              <a:t>validate the BME280 results by comparing them </a:t>
            </a:r>
            <a:r>
              <a:rPr lang="en-IN" sz="2600" dirty="0" err="1">
                <a:latin typeface="Times New Roman" panose="02020603050405020304" pitchFamily="18" charset="0"/>
                <a:cs typeface="Times New Roman" panose="02020603050405020304" pitchFamily="18" charset="0"/>
                <a:sym typeface="+mn-ea"/>
              </a:rPr>
              <a:t>against:Polar</a:t>
            </a:r>
            <a:r>
              <a:rPr lang="en-IN" sz="2600" dirty="0">
                <a:latin typeface="Times New Roman" panose="02020603050405020304" pitchFamily="18" charset="0"/>
                <a:cs typeface="Times New Roman" panose="02020603050405020304" pitchFamily="18" charset="0"/>
                <a:sym typeface="+mn-ea"/>
              </a:rPr>
              <a:t> H10 (heart rate derived respiratory patterns).</a:t>
            </a:r>
            <a:endParaRPr lang="en-IN" sz="26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2600" dirty="0">
                <a:latin typeface="Times New Roman" panose="02020603050405020304" pitchFamily="18" charset="0"/>
                <a:cs typeface="Times New Roman" panose="02020603050405020304" pitchFamily="18" charset="0"/>
                <a:sym typeface="+mn-ea"/>
              </a:rPr>
              <a:t>To assess the system's accuracy using metrics like MAE, RMSE, Precision, Recall, and correlation.</a:t>
            </a:r>
            <a:endParaRPr lang="en-US" sz="26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custDataLst>
              <p:tags r:id="rId1"/>
            </p:custDataLst>
          </p:nvPr>
        </p:nvGraphicFramePr>
        <p:xfrm>
          <a:off x="1078042" y="838835"/>
          <a:ext cx="9996805" cy="5385435"/>
        </p:xfrm>
        <a:graphic>
          <a:graphicData uri="http://schemas.openxmlformats.org/drawingml/2006/table">
            <a:tbl>
              <a:tblPr firstRow="1" bandRow="1">
                <a:tableStyleId>{5C22544A-7EE6-4342-B048-85BDC9FD1C3A}</a:tableStyleId>
              </a:tblPr>
              <a:tblGrid>
                <a:gridCol w="541020"/>
                <a:gridCol w="2099310"/>
                <a:gridCol w="2680971"/>
                <a:gridCol w="4675504"/>
              </a:tblGrid>
              <a:tr h="813435">
                <a:tc>
                  <a:txBody>
                    <a:bodyPr/>
                    <a:lstStyle/>
                    <a:p>
                      <a:r>
                        <a:rPr lang="en-US" dirty="0">
                          <a:latin typeface="Times New Roman" panose="02020603050405020304" pitchFamily="18" charset="0"/>
                          <a:cs typeface="Times New Roman" panose="02020603050405020304" pitchFamily="18" charset="0"/>
                        </a:rPr>
                        <a:t>SN</a:t>
                      </a:r>
                      <a:endParaRPr lang="en-IN" dirty="0">
                        <a:latin typeface="Times New Roman" panose="02020603050405020304" pitchFamily="18" charset="0"/>
                        <a:cs typeface="Times New Roman" panose="02020603050405020304" pitchFamily="18" charset="0"/>
                      </a:endParaRPr>
                    </a:p>
                  </a:txBody>
                  <a:tcPr>
                    <a:solidFill>
                      <a:schemeClr val="accent1">
                        <a:lumMod val="75000"/>
                      </a:schemeClr>
                    </a:solidFill>
                  </a:tcPr>
                </a:tc>
                <a:tc>
                  <a:txBody>
                    <a:bodyPr/>
                    <a:lstStyle/>
                    <a:p>
                      <a:pPr algn="ctr"/>
                      <a:r>
                        <a:rPr lang="en-IN" dirty="0">
                          <a:latin typeface="Times New Roman" panose="02020603050405020304" pitchFamily="18" charset="0"/>
                          <a:cs typeface="Times New Roman" panose="02020603050405020304" pitchFamily="18" charset="0"/>
                        </a:rPr>
                        <a:t>Author</a:t>
                      </a:r>
                      <a:endParaRPr lang="en-IN" dirty="0">
                        <a:latin typeface="Times New Roman" panose="02020603050405020304" pitchFamily="18" charset="0"/>
                        <a:cs typeface="Times New Roman" panose="02020603050405020304" pitchFamily="18" charset="0"/>
                      </a:endParaRPr>
                    </a:p>
                  </a:txBody>
                  <a:tcPr>
                    <a:solidFill>
                      <a:schemeClr val="accent1">
                        <a:lumMod val="75000"/>
                      </a:schemeClr>
                    </a:solidFill>
                  </a:tcPr>
                </a:tc>
                <a:tc>
                  <a:txBody>
                    <a:bodyPr/>
                    <a:lstStyle/>
                    <a:p>
                      <a:pPr algn="ctr"/>
                      <a:r>
                        <a:rPr lang="en-IN" dirty="0">
                          <a:latin typeface="Times New Roman" panose="02020603050405020304" pitchFamily="18" charset="0"/>
                          <a:cs typeface="Times New Roman" panose="02020603050405020304" pitchFamily="18" charset="0"/>
                        </a:rPr>
                        <a:t>Topic/Publication/Year</a:t>
                      </a:r>
                      <a:endParaRPr lang="en-IN" dirty="0">
                        <a:latin typeface="Times New Roman" panose="02020603050405020304" pitchFamily="18" charset="0"/>
                        <a:cs typeface="Times New Roman" panose="02020603050405020304" pitchFamily="18" charset="0"/>
                      </a:endParaRPr>
                    </a:p>
                  </a:txBody>
                  <a:tcPr>
                    <a:solidFill>
                      <a:schemeClr val="accent1">
                        <a:lumMod val="75000"/>
                      </a:schemeClr>
                    </a:solidFill>
                  </a:tcPr>
                </a:tc>
                <a:tc>
                  <a:txBody>
                    <a:bodyPr/>
                    <a:lstStyle/>
                    <a:p>
                      <a:pPr algn="ctr"/>
                      <a:r>
                        <a:rPr lang="en-IN" dirty="0">
                          <a:latin typeface="Times New Roman" panose="02020603050405020304" pitchFamily="18" charset="0"/>
                          <a:cs typeface="Times New Roman" panose="02020603050405020304" pitchFamily="18" charset="0"/>
                        </a:rPr>
                        <a:t>Inference</a:t>
                      </a:r>
                      <a:endParaRPr lang="en-IN" dirty="0">
                        <a:latin typeface="Times New Roman" panose="02020603050405020304" pitchFamily="18" charset="0"/>
                        <a:cs typeface="Times New Roman" panose="02020603050405020304" pitchFamily="18" charset="0"/>
                      </a:endParaRPr>
                    </a:p>
                  </a:txBody>
                  <a:tcPr>
                    <a:solidFill>
                      <a:schemeClr val="accent1">
                        <a:lumMod val="75000"/>
                      </a:schemeClr>
                    </a:solidFill>
                  </a:tcPr>
                </a:tc>
              </a:tr>
              <a:tr h="2169160">
                <a:tc>
                  <a:txBody>
                    <a:bodyPr/>
                    <a:lstStyle/>
                    <a:p>
                      <a:r>
                        <a:rPr lang="en-US" altLang="en-IN" dirty="0"/>
                        <a:t>1..</a:t>
                      </a:r>
                      <a:endParaRPr lang="en-US" altLang="en-IN" dirty="0"/>
                    </a:p>
                  </a:txBody>
                  <a:tcPr/>
                </a:tc>
                <a:tc>
                  <a:txBody>
                    <a:bodyPr/>
                    <a:lstStyle/>
                    <a:p>
                      <a:pPr algn="just"/>
                      <a:r>
                        <a:rPr lang="en-IN" sz="1600" dirty="0">
                          <a:latin typeface="Times New Roman" panose="02020603050405020304" pitchFamily="18" charset="0"/>
                          <a:cs typeface="Times New Roman" panose="02020603050405020304" pitchFamily="18" charset="0"/>
                        </a:rPr>
                        <a:t>Ramon Cruz, Danilo L. Alves, Eduardo </a:t>
                      </a:r>
                      <a:r>
                        <a:rPr lang="en-IN" sz="1600" dirty="0" err="1">
                          <a:latin typeface="Times New Roman" panose="02020603050405020304" pitchFamily="18" charset="0"/>
                          <a:cs typeface="Times New Roman" panose="02020603050405020304" pitchFamily="18" charset="0"/>
                        </a:rPr>
                        <a:t>Rumenig</a:t>
                      </a:r>
                      <a:r>
                        <a:rPr lang="en-IN" sz="1600" dirty="0">
                          <a:latin typeface="Times New Roman" panose="02020603050405020304" pitchFamily="18" charset="0"/>
                          <a:cs typeface="Times New Roman" panose="02020603050405020304" pitchFamily="18" charset="0"/>
                        </a:rPr>
                        <a:t>, Renata Gonçalves, Edson </a:t>
                      </a:r>
                      <a:r>
                        <a:rPr lang="en-IN" sz="1600" dirty="0" err="1">
                          <a:latin typeface="Times New Roman" panose="02020603050405020304" pitchFamily="18" charset="0"/>
                          <a:cs typeface="Times New Roman" panose="02020603050405020304" pitchFamily="18" charset="0"/>
                        </a:rPr>
                        <a:t>Degaki</a:t>
                      </a:r>
                      <a:r>
                        <a:rPr lang="en-IN" sz="1600" dirty="0">
                          <a:latin typeface="Times New Roman" panose="02020603050405020304" pitchFamily="18" charset="0"/>
                          <a:cs typeface="Times New Roman" panose="02020603050405020304" pitchFamily="18" charset="0"/>
                        </a:rPr>
                        <a:t>, Leonardo Pasqua, Sarah Koch, Adriano E. Lima-Silva, Michael S. Koehle, Romulo Bertuzzi</a:t>
                      </a:r>
                      <a:endParaRPr lang="en-US" altLang="en-US" sz="1600" dirty="0">
                        <a:latin typeface="Times New Roman" panose="02020603050405020304" pitchFamily="18" charset="0"/>
                        <a:cs typeface="Times New Roman" panose="02020603050405020304" pitchFamily="18" charset="0"/>
                      </a:endParaRPr>
                    </a:p>
                  </a:txBody>
                  <a:tcPr/>
                </a:tc>
                <a:tc>
                  <a:txBody>
                    <a:bodyPr/>
                    <a:lstStyle/>
                    <a:p>
                      <a:pPr algn="just"/>
                      <a:r>
                        <a:rPr lang="en-US" sz="1600" b="0" i="0" dirty="0">
                          <a:latin typeface="Times New Roman" panose="02020603050405020304" pitchFamily="18" charset="0"/>
                          <a:cs typeface="Times New Roman" panose="02020603050405020304" pitchFamily="18" charset="0"/>
                        </a:rPr>
                        <a:t>Estimation of minute ventilation by heart rate for field exercise studies</a:t>
                      </a:r>
                      <a:r>
                        <a:rPr lang="en-US" altLang="en-US" sz="1600" b="0" i="0" dirty="0">
                          <a:latin typeface="Times New Roman" panose="02020603050405020304" pitchFamily="18" charset="0"/>
                          <a:cs typeface="Times New Roman" panose="02020603050405020304" pitchFamily="18" charset="0"/>
                        </a:rPr>
                        <a:t>-</a:t>
                      </a:r>
                      <a:r>
                        <a:rPr lang="en-US" sz="1600" b="0" i="0" dirty="0">
                          <a:latin typeface="Times New Roman" panose="02020603050405020304" pitchFamily="18" charset="0"/>
                          <a:cs typeface="Times New Roman" panose="02020603050405020304" pitchFamily="18" charset="0"/>
                        </a:rPr>
                        <a:t>Scientific Reports </a:t>
                      </a:r>
                      <a:r>
                        <a:rPr lang="en-US" sz="1600" dirty="0">
                          <a:latin typeface="Times New Roman" panose="02020603050405020304" pitchFamily="18" charset="0"/>
                          <a:cs typeface="Times New Roman" panose="02020603050405020304" pitchFamily="18" charset="0"/>
                        </a:rPr>
                        <a:t>(Nature Publishing Group)</a:t>
                      </a:r>
                      <a:endParaRPr lang="en-US" altLang="en-US" sz="1600" dirty="0">
                        <a:latin typeface="Times New Roman" panose="02020603050405020304" pitchFamily="18" charset="0"/>
                        <a:cs typeface="Times New Roman" panose="02020603050405020304" pitchFamily="18" charset="0"/>
                      </a:endParaRPr>
                    </a:p>
                  </a:txBody>
                  <a:tcPr/>
                </a:tc>
                <a:tc>
                  <a:txBody>
                    <a:bodyPr/>
                    <a:lstStyle/>
                    <a:p>
                      <a:pPr algn="just"/>
                      <a:r>
                        <a:rPr lang="en-US" altLang="en-US" sz="1600" dirty="0">
                          <a:latin typeface="Times New Roman" panose="02020603050405020304" pitchFamily="18" charset="0"/>
                          <a:cs typeface="Times New Roman" panose="02020603050405020304" pitchFamily="18" charset="0"/>
                        </a:rPr>
                        <a:t>This paper has </a:t>
                      </a:r>
                      <a:r>
                        <a:rPr lang="en-US" sz="1600" dirty="0"/>
                        <a:t>developed two equations (exponential and quadratic) to estimate </a:t>
                      </a:r>
                      <a:r>
                        <a:rPr lang="en-US" sz="1600" b="1" dirty="0"/>
                        <a:t>minute ventilation </a:t>
                      </a:r>
                      <a:r>
                        <a:rPr lang="en-US" sz="1600" dirty="0"/>
                        <a:t>from </a:t>
                      </a:r>
                      <a:r>
                        <a:rPr lang="en-US" sz="1600" b="1" dirty="0"/>
                        <a:t>heart rate </a:t>
                      </a:r>
                      <a:r>
                        <a:rPr lang="en-US" sz="1600" dirty="0"/>
                        <a:t>during exercise. </a:t>
                      </a:r>
                      <a:r>
                        <a:rPr lang="en-US" sz="1600" b="0" dirty="0"/>
                        <a:t>The exponential model</a:t>
                      </a:r>
                      <a:r>
                        <a:rPr lang="en-US" sz="1600" dirty="0"/>
                        <a:t> is recommended for both </a:t>
                      </a:r>
                      <a:r>
                        <a:rPr lang="en-US" sz="1600" b="0" dirty="0"/>
                        <a:t>high-intensity interval </a:t>
                      </a:r>
                      <a:r>
                        <a:rPr lang="en-US" sz="1600" dirty="0"/>
                        <a:t>and </a:t>
                      </a:r>
                      <a:r>
                        <a:rPr lang="en-US" sz="1600" b="0" dirty="0"/>
                        <a:t>low-intensity continuous </a:t>
                      </a:r>
                      <a:r>
                        <a:rPr lang="en-US" sz="1600" dirty="0"/>
                        <a:t>cycling.</a:t>
                      </a:r>
                      <a:endParaRPr lang="en-US" sz="1600" dirty="0"/>
                    </a:p>
                    <a:p>
                      <a:pPr algn="just"/>
                      <a:r>
                        <a:rPr lang="en-US" altLang="en-US" sz="1600" dirty="0">
                          <a:latin typeface="Times New Roman" panose="02020603050405020304" pitchFamily="18" charset="0"/>
                          <a:cs typeface="Times New Roman" panose="02020603050405020304" pitchFamily="18" charset="0"/>
                        </a:rPr>
                        <a:t> </a:t>
                      </a:r>
                      <a:endParaRPr lang="en-US" altLang="en-US" sz="1600" dirty="0">
                        <a:latin typeface="Times New Roman" panose="02020603050405020304" pitchFamily="18" charset="0"/>
                        <a:cs typeface="Times New Roman" panose="02020603050405020304" pitchFamily="18" charset="0"/>
                      </a:endParaRPr>
                    </a:p>
                    <a:p>
                      <a:pPr algn="just"/>
                      <a:r>
                        <a:rPr lang="en-US" altLang="en-US" sz="1600" dirty="0">
                          <a:latin typeface="Times New Roman" panose="02020603050405020304" pitchFamily="18" charset="0"/>
                          <a:cs typeface="Times New Roman" panose="02020603050405020304" pitchFamily="18" charset="0"/>
                        </a:rPr>
                        <a:t>Quadratc Model :VE=141.324−2.561×HR+0.014×HR2    </a:t>
                      </a:r>
                      <a:endParaRPr lang="en-US" altLang="en-US" sz="1600" dirty="0">
                        <a:latin typeface="Times New Roman" panose="02020603050405020304" pitchFamily="18" charset="0"/>
                        <a:cs typeface="Times New Roman" panose="02020603050405020304" pitchFamily="18" charset="0"/>
                      </a:endParaRPr>
                    </a:p>
                    <a:p>
                      <a:pPr algn="just"/>
                      <a:r>
                        <a:rPr lang="en-US" altLang="en-US" sz="1600" dirty="0">
                          <a:latin typeface="Times New Roman" panose="02020603050405020304" pitchFamily="18" charset="0"/>
                          <a:cs typeface="Times New Roman" panose="02020603050405020304" pitchFamily="18" charset="0"/>
                        </a:rPr>
                        <a:t>Exponential Model :VE=e(1.162+0.021×HR)</a:t>
                      </a:r>
                      <a:endParaRPr lang="en-US" altLang="en-US" sz="1600" dirty="0">
                        <a:latin typeface="Times New Roman" panose="02020603050405020304" pitchFamily="18" charset="0"/>
                        <a:cs typeface="Times New Roman" panose="02020603050405020304" pitchFamily="18" charset="0"/>
                      </a:endParaRPr>
                    </a:p>
                  </a:txBody>
                  <a:tcPr/>
                </a:tc>
              </a:tr>
              <a:tr h="2275840">
                <a:tc>
                  <a:txBody>
                    <a:bodyPr/>
                    <a:lstStyle/>
                    <a:p>
                      <a:r>
                        <a:rPr lang="en-US" altLang="en-IN" dirty="0"/>
                        <a:t>2..</a:t>
                      </a:r>
                      <a:endParaRPr lang="en-US" altLang="en-IN" dirty="0"/>
                    </a:p>
                  </a:txBody>
                  <a:tcPr/>
                </a:tc>
                <a:tc>
                  <a:txBody>
                    <a:bodyPr/>
                    <a:lstStyle/>
                    <a:p>
                      <a:pPr algn="just"/>
                      <a:r>
                        <a:rPr lang="en-US" altLang="en-US" sz="1600" dirty="0">
                          <a:latin typeface="Times New Roman" panose="02020603050405020304" pitchFamily="18" charset="0"/>
                          <a:cs typeface="Times New Roman" panose="02020603050405020304" pitchFamily="18" charset="0"/>
                        </a:rPr>
                        <a:t>Esra Saatci , Ertugrul Saatci</a:t>
                      </a:r>
                      <a:endParaRPr lang="en-US" altLang="en-US" sz="1600" dirty="0">
                        <a:latin typeface="Times New Roman" panose="02020603050405020304" pitchFamily="18" charset="0"/>
                        <a:cs typeface="Times New Roman" panose="02020603050405020304" pitchFamily="18" charset="0"/>
                      </a:endParaRPr>
                    </a:p>
                  </a:txBody>
                  <a:tcPr/>
                </a:tc>
                <a:tc>
                  <a:txBody>
                    <a:bodyPr/>
                    <a:lstStyle/>
                    <a:p>
                      <a:pPr algn="just"/>
                      <a:r>
                        <a:rPr lang="en-US" altLang="en-US" sz="1600" dirty="0">
                          <a:latin typeface="Times New Roman" panose="02020603050405020304" pitchFamily="18" charset="0"/>
                          <a:cs typeface="Times New Roman" panose="02020603050405020304" pitchFamily="18" charset="0"/>
                        </a:rPr>
                        <a:t>Determination of Respiratory Parameters by Means of Hurst  Exponents of the Respiratory Sounds and Stochastic Processing Methodology - IEEE Transactions on Biomedical Engineering, Vol. 68, No. 12, </a:t>
                      </a:r>
                      <a:endParaRPr lang="en-US" altLang="en-US" sz="1600" dirty="0">
                        <a:latin typeface="Times New Roman" panose="02020603050405020304" pitchFamily="18" charset="0"/>
                        <a:cs typeface="Times New Roman" panose="02020603050405020304" pitchFamily="18" charset="0"/>
                      </a:endParaRPr>
                    </a:p>
                    <a:p>
                      <a:pPr algn="just"/>
                      <a:r>
                        <a:rPr lang="en-US" altLang="en-US" sz="1600" dirty="0">
                          <a:latin typeface="Times New Roman" panose="02020603050405020304" pitchFamily="18" charset="0"/>
                          <a:cs typeface="Times New Roman" panose="02020603050405020304" pitchFamily="18" charset="0"/>
                        </a:rPr>
                        <a:t>(December 2021)</a:t>
                      </a:r>
                      <a:endParaRPr lang="en-US" altLang="en-US" sz="1600" dirty="0">
                        <a:latin typeface="Times New Roman" panose="02020603050405020304" pitchFamily="18" charset="0"/>
                        <a:cs typeface="Times New Roman" panose="02020603050405020304" pitchFamily="18" charset="0"/>
                      </a:endParaRPr>
                    </a:p>
                  </a:txBody>
                  <a:tcPr/>
                </a:tc>
                <a:tc>
                  <a:txBody>
                    <a:bodyPr/>
                    <a:lstStyle/>
                    <a:p>
                      <a:pPr algn="just"/>
                      <a:endParaRPr lang="en-US" altLang="en-US" sz="1600" dirty="0">
                        <a:latin typeface="Times New Roman" panose="02020603050405020304" pitchFamily="18" charset="0"/>
                        <a:cs typeface="Times New Roman" panose="02020603050405020304" pitchFamily="18" charset="0"/>
                      </a:endParaRPr>
                    </a:p>
                  </a:txBody>
                  <a:tcPr/>
                </a:tc>
              </a:tr>
            </a:tbl>
          </a:graphicData>
        </a:graphic>
      </p:graphicFrame>
      <p:pic>
        <p:nvPicPr>
          <p:cNvPr id="7" name="Picture 6"/>
          <p:cNvPicPr>
            <a:picLocks noChangeAspect="1"/>
          </p:cNvPicPr>
          <p:nvPr/>
        </p:nvPicPr>
        <p:blipFill>
          <a:blip r:embed="rId2"/>
          <a:srcRect t="4733"/>
          <a:stretch>
            <a:fillRect/>
          </a:stretch>
        </p:blipFill>
        <p:spPr>
          <a:xfrm>
            <a:off x="6458585" y="4064635"/>
            <a:ext cx="4608195" cy="2035175"/>
          </a:xfrm>
          <a:prstGeom prst="rect">
            <a:avLst/>
          </a:prstGeom>
        </p:spPr>
      </p:pic>
      <p:sp>
        <p:nvSpPr>
          <p:cNvPr id="8" name="Footer Placeholder 5"/>
          <p:cNvSpPr>
            <a:spLocks noGrp="1"/>
          </p:cNvSpPr>
          <p:nvPr>
            <p:ph type="ftr" sz="quarter" idx="11"/>
          </p:nvPr>
        </p:nvSpPr>
        <p:spPr>
          <a:xfrm>
            <a:off x="2819871" y="6492937"/>
            <a:ext cx="6759134" cy="365125"/>
          </a:xfrm>
        </p:spPr>
        <p:txBody>
          <a:bodyPr/>
          <a:lstStyle/>
          <a:p>
            <a:r>
              <a:rPr lang="en-US" dirty="0"/>
              <a:t>DEPARTMENT OF MEDICAL ELECTRONICS ENGINEERING, DAYANANDA SAGAR COLLEGE OF ENGINEERING</a:t>
            </a:r>
            <a:endParaRPr lang="en-IN" dirty="0"/>
          </a:p>
        </p:txBody>
      </p:sp>
      <p:sp>
        <p:nvSpPr>
          <p:cNvPr id="9" name="Text Box 8"/>
          <p:cNvSpPr txBox="1"/>
          <p:nvPr/>
        </p:nvSpPr>
        <p:spPr>
          <a:xfrm>
            <a:off x="6310630" y="6226810"/>
            <a:ext cx="4064000" cy="306705"/>
          </a:xfrm>
          <a:prstGeom prst="rect">
            <a:avLst/>
          </a:prstGeom>
          <a:noFill/>
        </p:spPr>
        <p:txBody>
          <a:bodyPr wrap="square" rtlCol="0">
            <a:spAutoFit/>
          </a:bodyPr>
          <a:lstStyle/>
          <a:p>
            <a:r>
              <a:rPr lang="en-US" sz="1400"/>
              <a:t>image 3: methodology of presented paper</a:t>
            </a:r>
            <a:endParaRPr lang="en-US" sz="1400"/>
          </a:p>
        </p:txBody>
      </p:sp>
      <p:sp>
        <p:nvSpPr>
          <p:cNvPr id="2" name="Text Box 2"/>
          <p:cNvSpPr txBox="1"/>
          <p:nvPr/>
        </p:nvSpPr>
        <p:spPr>
          <a:xfrm>
            <a:off x="964753" y="5287962"/>
            <a:ext cx="4064000" cy="306705"/>
          </a:xfrm>
          <a:prstGeom prst="rect">
            <a:avLst/>
          </a:prstGeom>
          <a:noFill/>
        </p:spPr>
        <p:txBody>
          <a:bodyPr wrap="square" rtlCol="0">
            <a:spAutoFit/>
          </a:bodyPr>
          <a:lstStyle/>
          <a:p>
            <a:endParaRPr lang="en-US" sz="1400" dirty="0"/>
          </a:p>
        </p:txBody>
      </p:sp>
      <p:sp>
        <p:nvSpPr>
          <p:cNvPr id="4" name="Text Box 2"/>
          <p:cNvSpPr txBox="1"/>
          <p:nvPr/>
        </p:nvSpPr>
        <p:spPr>
          <a:xfrm>
            <a:off x="1117153" y="5440362"/>
            <a:ext cx="4064000" cy="306705"/>
          </a:xfrm>
          <a:prstGeom prst="rect">
            <a:avLst/>
          </a:prstGeom>
          <a:noFill/>
        </p:spPr>
        <p:txBody>
          <a:bodyPr wrap="square" rtlCol="0">
            <a:spAutoFit/>
          </a:bodyPr>
          <a:lstStyle/>
          <a:p>
            <a:endParaRPr lang="en-US" sz="1400" dirty="0"/>
          </a:p>
        </p:txBody>
      </p:sp>
      <p:sp>
        <p:nvSpPr>
          <p:cNvPr id="3" name="Text Box 2"/>
          <p:cNvSpPr txBox="1"/>
          <p:nvPr/>
        </p:nvSpPr>
        <p:spPr>
          <a:xfrm>
            <a:off x="1123950" y="207645"/>
            <a:ext cx="3225800" cy="460375"/>
          </a:xfrm>
          <a:prstGeom prst="rect">
            <a:avLst/>
          </a:prstGeom>
          <a:noFill/>
        </p:spPr>
        <p:txBody>
          <a:bodyPr wrap="square" rtlCol="0">
            <a:spAutoFit/>
          </a:bodyPr>
          <a:p>
            <a:r>
              <a:rPr lang="en-US" sz="2400">
                <a:latin typeface="Times New Roman" panose="02020603050405020304" pitchFamily="18" charset="0"/>
                <a:cs typeface="Times New Roman" panose="02020603050405020304" pitchFamily="18" charset="0"/>
              </a:rPr>
              <a:t>Literature Survey</a:t>
            </a:r>
            <a:endParaRPr lang="en-US" sz="240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custDataLst>
              <p:tags r:id="rId1"/>
            </p:custDataLst>
          </p:nvPr>
        </p:nvGraphicFramePr>
        <p:xfrm>
          <a:off x="572135" y="376555"/>
          <a:ext cx="11109960" cy="5758180"/>
        </p:xfrm>
        <a:graphic>
          <a:graphicData uri="http://schemas.openxmlformats.org/drawingml/2006/table">
            <a:tbl>
              <a:tblPr firstRow="1" bandRow="1">
                <a:tableStyleId>{5C22544A-7EE6-4342-B048-85BDC9FD1C3A}</a:tableStyleId>
              </a:tblPr>
              <a:tblGrid>
                <a:gridCol w="571500"/>
                <a:gridCol w="1988820"/>
                <a:gridCol w="2458720"/>
                <a:gridCol w="6090920"/>
              </a:tblGrid>
              <a:tr h="503555">
                <a:tc>
                  <a:txBody>
                    <a:bodyPr/>
                    <a:lstStyle/>
                    <a:p>
                      <a:r>
                        <a:rPr lang="en-US" dirty="0">
                          <a:latin typeface="Times New Roman" panose="02020603050405020304" pitchFamily="18" charset="0"/>
                          <a:cs typeface="Times New Roman" panose="02020603050405020304" pitchFamily="18" charset="0"/>
                        </a:rPr>
                        <a:t>SN</a:t>
                      </a:r>
                      <a:endParaRPr lang="en-IN" dirty="0">
                        <a:latin typeface="Times New Roman" panose="02020603050405020304" pitchFamily="18" charset="0"/>
                        <a:cs typeface="Times New Roman" panose="02020603050405020304" pitchFamily="18" charset="0"/>
                      </a:endParaRPr>
                    </a:p>
                  </a:txBody>
                  <a:tcPr>
                    <a:solidFill>
                      <a:schemeClr val="accent1">
                        <a:lumMod val="75000"/>
                      </a:schemeClr>
                    </a:solidFill>
                  </a:tcPr>
                </a:tc>
                <a:tc>
                  <a:txBody>
                    <a:bodyPr/>
                    <a:lstStyle/>
                    <a:p>
                      <a:pPr algn="ctr"/>
                      <a:r>
                        <a:rPr lang="en-IN" dirty="0">
                          <a:latin typeface="Times New Roman" panose="02020603050405020304" pitchFamily="18" charset="0"/>
                          <a:cs typeface="Times New Roman" panose="02020603050405020304" pitchFamily="18" charset="0"/>
                        </a:rPr>
                        <a:t>Author</a:t>
                      </a:r>
                      <a:endParaRPr lang="en-IN" dirty="0">
                        <a:latin typeface="Times New Roman" panose="02020603050405020304" pitchFamily="18" charset="0"/>
                        <a:cs typeface="Times New Roman" panose="02020603050405020304" pitchFamily="18" charset="0"/>
                      </a:endParaRPr>
                    </a:p>
                  </a:txBody>
                  <a:tcPr>
                    <a:solidFill>
                      <a:schemeClr val="accent1">
                        <a:lumMod val="75000"/>
                      </a:schemeClr>
                    </a:solidFill>
                  </a:tcPr>
                </a:tc>
                <a:tc>
                  <a:txBody>
                    <a:bodyPr/>
                    <a:lstStyle/>
                    <a:p>
                      <a:pPr algn="ctr"/>
                      <a:r>
                        <a:rPr lang="en-IN" dirty="0">
                          <a:latin typeface="Times New Roman" panose="02020603050405020304" pitchFamily="18" charset="0"/>
                          <a:cs typeface="Times New Roman" panose="02020603050405020304" pitchFamily="18" charset="0"/>
                        </a:rPr>
                        <a:t>Topic/Publication/Year</a:t>
                      </a:r>
                      <a:endParaRPr lang="en-IN" dirty="0">
                        <a:latin typeface="Times New Roman" panose="02020603050405020304" pitchFamily="18" charset="0"/>
                        <a:cs typeface="Times New Roman" panose="02020603050405020304" pitchFamily="18" charset="0"/>
                      </a:endParaRPr>
                    </a:p>
                  </a:txBody>
                  <a:tcPr>
                    <a:solidFill>
                      <a:schemeClr val="accent1">
                        <a:lumMod val="75000"/>
                      </a:schemeClr>
                    </a:solidFill>
                  </a:tcPr>
                </a:tc>
                <a:tc>
                  <a:txBody>
                    <a:bodyPr/>
                    <a:lstStyle/>
                    <a:p>
                      <a:pPr algn="ctr"/>
                      <a:r>
                        <a:rPr lang="en-IN" dirty="0">
                          <a:latin typeface="Times New Roman" panose="02020603050405020304" pitchFamily="18" charset="0"/>
                          <a:cs typeface="Times New Roman" panose="02020603050405020304" pitchFamily="18" charset="0"/>
                        </a:rPr>
                        <a:t>Inference</a:t>
                      </a:r>
                      <a:endParaRPr lang="en-IN" dirty="0">
                        <a:latin typeface="Times New Roman" panose="02020603050405020304" pitchFamily="18" charset="0"/>
                        <a:cs typeface="Times New Roman" panose="02020603050405020304" pitchFamily="18" charset="0"/>
                      </a:endParaRPr>
                    </a:p>
                  </a:txBody>
                  <a:tcPr>
                    <a:solidFill>
                      <a:schemeClr val="accent1">
                        <a:lumMod val="75000"/>
                      </a:schemeClr>
                    </a:solidFill>
                  </a:tcPr>
                </a:tc>
              </a:tr>
              <a:tr h="2558415">
                <a:tc>
                  <a:txBody>
                    <a:bodyPr/>
                    <a:lstStyle/>
                    <a:p>
                      <a:pPr marL="0" marR="0" lvl="0" indent="0" algn="l" rtl="0">
                        <a:spcBef>
                          <a:spcPts val="0"/>
                        </a:spcBef>
                        <a:spcAft>
                          <a:spcPts val="0"/>
                        </a:spcAft>
                        <a:buNone/>
                      </a:pPr>
                      <a:r>
                        <a:rPr lang="en-US" sz="1800"/>
                        <a:t>3..</a:t>
                      </a:r>
                      <a:endParaRPr lang="en-US" sz="1800"/>
                    </a:p>
                  </a:txBody>
                  <a:tcPr marL="91450" marR="91450" marT="45725" marB="45725"/>
                </a:tc>
                <a:tc>
                  <a:txBody>
                    <a:bodyPr/>
                    <a:lstStyle/>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A.Bhavani Sankar, D.Kumar, K.Seethalakshmi</a:t>
                      </a:r>
                      <a:endParaRPr lang="en-US" altLang="en-US" sz="180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Performance Study of Various Adaptive Filter Algorithms for </a:t>
                      </a:r>
                      <a:endParaRPr lang="en-US" altLang="en-US" sz="18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Noise Cancellation in Respiratory Signals, Publication: SPIJ</a:t>
                      </a:r>
                      <a:endParaRPr lang="en-US" altLang="en-US" sz="18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800">
                          <a:latin typeface="Times New Roman" panose="02020603050405020304" pitchFamily="18" charset="0"/>
                          <a:cs typeface="Times New Roman" panose="02020603050405020304" pitchFamily="18" charset="0"/>
                        </a:rPr>
                        <a:t>Year: 2010</a:t>
                      </a:r>
                      <a:endParaRPr lang="en-US" altLang="en-US" sz="180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r>
              <a:tr h="2696210">
                <a:tc>
                  <a:txBody>
                    <a:bodyPr/>
                    <a:lstStyle/>
                    <a:p>
                      <a:r>
                        <a:rPr lang="en-US" altLang="en-IN" dirty="0"/>
                        <a:t>5..</a:t>
                      </a:r>
                      <a:endParaRPr lang="en-US" altLang="en-IN" dirty="0"/>
                    </a:p>
                  </a:txBody>
                  <a:tcPr/>
                </a:tc>
                <a:tc>
                  <a:txBody>
                    <a:bodyPr/>
                    <a:lstStyle/>
                    <a:p>
                      <a:pPr algn="just"/>
                      <a:r>
                        <a:rPr lang="en-US" altLang="en-US" sz="1600" dirty="0">
                          <a:latin typeface="Times New Roman" panose="02020603050405020304" pitchFamily="18" charset="0"/>
                          <a:cs typeface="Times New Roman" panose="02020603050405020304" pitchFamily="18" charset="0"/>
                        </a:rPr>
                        <a:t>Zhanjun Hao, Yue Wang, Fenfang Li, Guozhen Ding, Yifei Gao</a:t>
                      </a:r>
                      <a:endParaRPr lang="en-US" altLang="en-US" sz="1600" dirty="0">
                        <a:latin typeface="Times New Roman" panose="02020603050405020304" pitchFamily="18" charset="0"/>
                        <a:cs typeface="Times New Roman" panose="02020603050405020304" pitchFamily="18" charset="0"/>
                      </a:endParaRPr>
                    </a:p>
                  </a:txBody>
                  <a:tcPr/>
                </a:tc>
                <a:tc>
                  <a:txBody>
                    <a:bodyPr/>
                    <a:lstStyle/>
                    <a:p>
                      <a:r>
                        <a:rPr lang="en-US" altLang="en-US" sz="1600" dirty="0">
                          <a:latin typeface="Times New Roman" panose="02020603050405020304" pitchFamily="18" charset="0"/>
                          <a:cs typeface="Times New Roman" panose="02020603050405020304" pitchFamily="18" charset="0"/>
                        </a:rPr>
                        <a:t>mmWave-RM: A Respiration Monitoring and Pattern</a:t>
                      </a:r>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Classification System Based on mmWave Radar</a:t>
                      </a:r>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Publication: Sensors (MDPI)</a:t>
                      </a:r>
                      <a:endParaRPr lang="en-US" altLang="en-US" sz="1600" dirty="0">
                        <a:latin typeface="Times New Roman" panose="02020603050405020304" pitchFamily="18" charset="0"/>
                        <a:cs typeface="Times New Roman" panose="02020603050405020304" pitchFamily="18" charset="0"/>
                      </a:endParaRPr>
                    </a:p>
                    <a:p>
                      <a:r>
                        <a:rPr lang="en-US" altLang="en-US" sz="1600" dirty="0">
                          <a:latin typeface="Times New Roman" panose="02020603050405020304" pitchFamily="18" charset="0"/>
                          <a:cs typeface="Times New Roman" panose="02020603050405020304" pitchFamily="18" charset="0"/>
                        </a:rPr>
                        <a:t>Year: 2024</a:t>
                      </a:r>
                      <a:endParaRPr lang="en-US" altLang="en-US" sz="1600" dirty="0">
                        <a:latin typeface="Times New Roman" panose="02020603050405020304" pitchFamily="18" charset="0"/>
                        <a:cs typeface="Times New Roman" panose="02020603050405020304" pitchFamily="18" charset="0"/>
                      </a:endParaRPr>
                    </a:p>
                  </a:txBody>
                  <a:tcPr/>
                </a:tc>
                <a:tc>
                  <a:txBody>
                    <a:bodyPr/>
                    <a:lstStyle/>
                    <a:p>
                      <a:endParaRPr lang="en-IN" dirty="0"/>
                    </a:p>
                  </a:txBody>
                  <a:tcPr/>
                </a:tc>
              </a:tr>
            </a:tbl>
          </a:graphicData>
        </a:graphic>
      </p:graphicFrame>
      <p:pic>
        <p:nvPicPr>
          <p:cNvPr id="5" name="Picture 4"/>
          <p:cNvPicPr>
            <a:picLocks noChangeAspect="1"/>
          </p:cNvPicPr>
          <p:nvPr/>
        </p:nvPicPr>
        <p:blipFill>
          <a:blip r:embed="rId2"/>
          <a:srcRect l="11354" t="39122" r="6875" b="23851"/>
          <a:stretch>
            <a:fillRect/>
          </a:stretch>
        </p:blipFill>
        <p:spPr>
          <a:xfrm>
            <a:off x="5600700" y="3515360"/>
            <a:ext cx="6081395" cy="2089785"/>
          </a:xfrm>
          <a:prstGeom prst="rect">
            <a:avLst/>
          </a:prstGeom>
        </p:spPr>
      </p:pic>
      <p:pic>
        <p:nvPicPr>
          <p:cNvPr id="3" name="Picture 2"/>
          <p:cNvPicPr>
            <a:picLocks noChangeAspect="1"/>
          </p:cNvPicPr>
          <p:nvPr/>
        </p:nvPicPr>
        <p:blipFill>
          <a:blip r:embed="rId3"/>
          <a:srcRect b="9990"/>
          <a:stretch>
            <a:fillRect/>
          </a:stretch>
        </p:blipFill>
        <p:spPr>
          <a:xfrm>
            <a:off x="6523990" y="889000"/>
            <a:ext cx="3977640" cy="2277110"/>
          </a:xfrm>
          <a:prstGeom prst="rect">
            <a:avLst/>
          </a:prstGeom>
        </p:spPr>
      </p:pic>
      <p:sp>
        <p:nvSpPr>
          <p:cNvPr id="8" name="Footer Placeholder 5"/>
          <p:cNvSpPr>
            <a:spLocks noGrp="1"/>
          </p:cNvSpPr>
          <p:nvPr>
            <p:ph type="ftr" sz="quarter" idx="11"/>
          </p:nvPr>
        </p:nvSpPr>
        <p:spPr>
          <a:xfrm>
            <a:off x="2819871" y="6404037"/>
            <a:ext cx="6759134" cy="365125"/>
          </a:xfrm>
        </p:spPr>
        <p:txBody>
          <a:bodyPr/>
          <a:lstStyle/>
          <a:p>
            <a:r>
              <a:rPr lang="en-US" dirty="0"/>
              <a:t>DEPARTMENT OF MEDICAL ELECTRONICS ENGINEERING, DAYANANDA SAGAR COLLEGE OF ENGINEERING</a:t>
            </a:r>
            <a:endParaRPr lang="en-IN" dirty="0"/>
          </a:p>
        </p:txBody>
      </p:sp>
      <p:sp>
        <p:nvSpPr>
          <p:cNvPr id="2" name="Text Box 1"/>
          <p:cNvSpPr txBox="1"/>
          <p:nvPr/>
        </p:nvSpPr>
        <p:spPr>
          <a:xfrm>
            <a:off x="6609080" y="3128645"/>
            <a:ext cx="4064000" cy="306705"/>
          </a:xfrm>
          <a:prstGeom prst="rect">
            <a:avLst/>
          </a:prstGeom>
          <a:noFill/>
        </p:spPr>
        <p:txBody>
          <a:bodyPr wrap="square" rtlCol="0">
            <a:spAutoFit/>
          </a:bodyPr>
          <a:lstStyle/>
          <a:p>
            <a:r>
              <a:rPr lang="en-US" sz="1400"/>
              <a:t>image 4: principle of adaptive filter</a:t>
            </a:r>
            <a:endParaRPr lang="en-US" sz="1400"/>
          </a:p>
        </p:txBody>
      </p:sp>
      <p:pic>
        <p:nvPicPr>
          <p:cNvPr id="7" name="Picture 6"/>
          <p:cNvPicPr>
            <a:picLocks noChangeAspect="1"/>
          </p:cNvPicPr>
          <p:nvPr/>
        </p:nvPicPr>
        <p:blipFill>
          <a:blip r:embed="rId2"/>
          <a:srcRect l="19781" t="78388" r="14619" b="14861"/>
          <a:stretch>
            <a:fillRect/>
          </a:stretch>
        </p:blipFill>
        <p:spPr>
          <a:xfrm>
            <a:off x="6609080" y="5685155"/>
            <a:ext cx="4486275" cy="350520"/>
          </a:xfrm>
          <a:prstGeom prst="rect">
            <a:avLst/>
          </a:prstGeom>
        </p:spPr>
      </p:pic>
      <p:sp>
        <p:nvSpPr>
          <p:cNvPr id="9" name="Text Box 8"/>
          <p:cNvSpPr txBox="1"/>
          <p:nvPr/>
        </p:nvSpPr>
        <p:spPr>
          <a:xfrm>
            <a:off x="5737860" y="5697855"/>
            <a:ext cx="923290" cy="337185"/>
          </a:xfrm>
          <a:prstGeom prst="rect">
            <a:avLst/>
          </a:prstGeom>
          <a:noFill/>
        </p:spPr>
        <p:txBody>
          <a:bodyPr wrap="square" rtlCol="0">
            <a:spAutoFit/>
          </a:bodyPr>
          <a:lstStyle/>
          <a:p>
            <a:r>
              <a:rPr lang="en-US" sz="1600"/>
              <a:t>image 5:</a:t>
            </a:r>
            <a:endParaRPr lang="en-US"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3" name="Google Shape;143;p20"/>
          <p:cNvGraphicFramePr/>
          <p:nvPr>
            <p:custDataLst>
              <p:tags r:id="rId1"/>
            </p:custDataLst>
          </p:nvPr>
        </p:nvGraphicFramePr>
        <p:xfrm>
          <a:off x="399415" y="271145"/>
          <a:ext cx="11185525" cy="5927090"/>
        </p:xfrm>
        <a:graphic>
          <a:graphicData uri="http://schemas.openxmlformats.org/drawingml/2006/table">
            <a:tbl>
              <a:tblPr firstRow="1" bandRow="1">
                <a:noFill/>
                <a:tableStyleId>{C424F3DF-CB1A-4B86-A1CD-F8FE22A95436}</a:tableStyleId>
              </a:tblPr>
              <a:tblGrid>
                <a:gridCol w="541020"/>
                <a:gridCol w="1881505"/>
                <a:gridCol w="2834640"/>
                <a:gridCol w="5928360"/>
              </a:tblGrid>
              <a:tr h="683895">
                <a:tc>
                  <a:txBody>
                    <a:bodyPr/>
                    <a:lstStyle/>
                    <a:p>
                      <a:pPr marL="0" marR="0" lvl="0" indent="0" algn="l" rtl="0">
                        <a:spcBef>
                          <a:spcPts val="0"/>
                        </a:spcBef>
                        <a:spcAft>
                          <a:spcPts val="0"/>
                        </a:spcAft>
                        <a:buNone/>
                      </a:pPr>
                      <a:r>
                        <a:rPr lang="en-US" sz="1800">
                          <a:latin typeface="Times New Roman" panose="02020603050405020304"/>
                          <a:ea typeface="Times New Roman" panose="02020603050405020304"/>
                          <a:cs typeface="Times New Roman" panose="02020603050405020304"/>
                          <a:sym typeface="Times New Roman" panose="02020603050405020304"/>
                        </a:rPr>
                        <a:t>SN</a:t>
                      </a:r>
                      <a:endParaRPr sz="180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solidFill>
                      <a:srgbClr val="2E75B5"/>
                    </a:solidFill>
                  </a:tcPr>
                </a:tc>
                <a:tc>
                  <a:txBody>
                    <a:bodyPr/>
                    <a:lstStyle/>
                    <a:p>
                      <a:pPr marL="0" marR="0" lvl="0" indent="0" algn="ctr" rtl="0">
                        <a:spcBef>
                          <a:spcPts val="0"/>
                        </a:spcBef>
                        <a:spcAft>
                          <a:spcPts val="0"/>
                        </a:spcAft>
                        <a:buNone/>
                      </a:pPr>
                      <a:r>
                        <a:rPr lang="en-US" sz="1800">
                          <a:latin typeface="Times New Roman" panose="02020603050405020304"/>
                          <a:ea typeface="Times New Roman" panose="02020603050405020304"/>
                          <a:cs typeface="Times New Roman" panose="02020603050405020304"/>
                          <a:sym typeface="Times New Roman" panose="02020603050405020304"/>
                        </a:rPr>
                        <a:t>Author</a:t>
                      </a:r>
                      <a:endParaRPr sz="180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solidFill>
                      <a:srgbClr val="2E75B5"/>
                    </a:solidFill>
                  </a:tcPr>
                </a:tc>
                <a:tc>
                  <a:txBody>
                    <a:bodyPr/>
                    <a:lstStyle/>
                    <a:p>
                      <a:pPr marL="0" marR="0" lvl="0" indent="0" algn="ctr" rtl="0">
                        <a:spcBef>
                          <a:spcPts val="0"/>
                        </a:spcBef>
                        <a:spcAft>
                          <a:spcPts val="0"/>
                        </a:spcAft>
                        <a:buNone/>
                      </a:pPr>
                      <a:r>
                        <a:rPr lang="en-US" sz="1800">
                          <a:latin typeface="Times New Roman" panose="02020603050405020304"/>
                          <a:ea typeface="Times New Roman" panose="02020603050405020304"/>
                          <a:cs typeface="Times New Roman" panose="02020603050405020304"/>
                          <a:sym typeface="Times New Roman" panose="02020603050405020304"/>
                        </a:rPr>
                        <a:t>Topic/Publication/Year</a:t>
                      </a:r>
                      <a:endParaRPr sz="180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solidFill>
                      <a:srgbClr val="2E75B5"/>
                    </a:solidFill>
                  </a:tcPr>
                </a:tc>
                <a:tc>
                  <a:txBody>
                    <a:bodyPr/>
                    <a:lstStyle/>
                    <a:p>
                      <a:pPr marL="0" marR="0" lvl="0" indent="0" algn="ctr" rtl="0">
                        <a:spcBef>
                          <a:spcPts val="0"/>
                        </a:spcBef>
                        <a:spcAft>
                          <a:spcPts val="0"/>
                        </a:spcAft>
                        <a:buNone/>
                      </a:pPr>
                      <a:r>
                        <a:rPr lang="en-US" sz="1800">
                          <a:latin typeface="Times New Roman" panose="02020603050405020304"/>
                          <a:ea typeface="Times New Roman" panose="02020603050405020304"/>
                          <a:cs typeface="Times New Roman" panose="02020603050405020304"/>
                          <a:sym typeface="Times New Roman" panose="02020603050405020304"/>
                        </a:rPr>
                        <a:t>Inference</a:t>
                      </a:r>
                      <a:endParaRPr sz="180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solidFill>
                      <a:srgbClr val="2E75B5"/>
                    </a:solidFill>
                  </a:tcPr>
                </a:tc>
              </a:tr>
              <a:tr h="2910205">
                <a:tc>
                  <a:txBody>
                    <a:bodyPr/>
                    <a:lstStyle/>
                    <a:p>
                      <a:pPr marL="0" marR="0" lvl="0" indent="0" algn="l" rtl="0">
                        <a:spcBef>
                          <a:spcPts val="0"/>
                        </a:spcBef>
                        <a:spcAft>
                          <a:spcPts val="0"/>
                        </a:spcAft>
                        <a:buNone/>
                      </a:pPr>
                      <a:r>
                        <a:rPr lang="en-US" sz="1800"/>
                        <a:t>4..</a:t>
                      </a:r>
                      <a:endParaRPr lang="en-US" sz="1800"/>
                    </a:p>
                  </a:txBody>
                  <a:tcPr marL="91450" marR="91450" marT="45725" marB="45725"/>
                </a:tc>
                <a:tc>
                  <a:txBody>
                    <a:bodyPr/>
                    <a:lstStyle/>
                    <a:p>
                      <a:pPr marL="0" marR="0" lvl="0" indent="0" algn="l" rtl="0">
                        <a:spcBef>
                          <a:spcPts val="0"/>
                        </a:spcBef>
                        <a:spcAft>
                          <a:spcPts val="0"/>
                        </a:spcAft>
                        <a:buNone/>
                      </a:pPr>
                      <a:r>
                        <a:rPr lang="en-US" altLang="en-US" sz="1600">
                          <a:latin typeface="Times New Roman" panose="02020603050405020304" pitchFamily="18" charset="0"/>
                          <a:cs typeface="Times New Roman" panose="02020603050405020304" pitchFamily="18" charset="0"/>
                        </a:rPr>
                        <a:t>Mehdi Zabihi, Bhawya, Parikshit Pandya, Brooke R. Shepley, Nicholas J. Lester, Syed Anees, Anthony R. Bain, Simon Rondeau-Gagné, Mohammed Jalal Ahamed</a:t>
                      </a:r>
                      <a:endParaRPr lang="en-US" altLang="en-US" sz="160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spcBef>
                          <a:spcPts val="0"/>
                        </a:spcBef>
                        <a:spcAft>
                          <a:spcPts val="0"/>
                        </a:spcAft>
                        <a:buNone/>
                      </a:pPr>
                      <a:r>
                        <a:rPr lang="en-US" altLang="en-US" sz="1600">
                          <a:latin typeface="Times New Roman" panose="02020603050405020304" pitchFamily="18" charset="0"/>
                          <a:cs typeface="Times New Roman" panose="02020603050405020304" pitchFamily="18" charset="0"/>
                        </a:rPr>
                        <a:t>Inertial and Flexible Resistive Sensor Data Fusion for Wearable</a:t>
                      </a:r>
                      <a:endParaRPr lang="en-US" altLang="en-US" sz="16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600">
                          <a:latin typeface="Times New Roman" panose="02020603050405020304" pitchFamily="18" charset="0"/>
                          <a:cs typeface="Times New Roman" panose="02020603050405020304" pitchFamily="18" charset="0"/>
                        </a:rPr>
                        <a:t>Breath Recognition</a:t>
                      </a:r>
                      <a:endParaRPr lang="en-US" altLang="en-US" sz="16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600">
                          <a:latin typeface="Times New Roman" panose="02020603050405020304" pitchFamily="18" charset="0"/>
                          <a:cs typeface="Times New Roman" panose="02020603050405020304" pitchFamily="18" charset="0"/>
                        </a:rPr>
                        <a:t>Publication: Applied Sciences</a:t>
                      </a:r>
                      <a:endParaRPr lang="en-US" altLang="en-US" sz="16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600">
                          <a:latin typeface="Times New Roman" panose="02020603050405020304" pitchFamily="18" charset="0"/>
                          <a:cs typeface="Times New Roman" panose="02020603050405020304" pitchFamily="18" charset="0"/>
                        </a:rPr>
                        <a:t>Year: 2024</a:t>
                      </a:r>
                      <a:endParaRPr lang="en-US" altLang="en-US" sz="160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spcBef>
                          <a:spcPts val="0"/>
                        </a:spcBef>
                        <a:spcAft>
                          <a:spcPts val="0"/>
                        </a:spcAft>
                        <a:buNone/>
                      </a:pPr>
                      <a:endParaRPr sz="1800"/>
                    </a:p>
                  </a:txBody>
                  <a:tcPr marL="91450" marR="91450" marT="45725" marB="45725"/>
                </a:tc>
              </a:tr>
              <a:tr h="2332990">
                <a:tc>
                  <a:txBody>
                    <a:bodyPr/>
                    <a:lstStyle/>
                    <a:p>
                      <a:pPr marL="0" marR="0" lvl="0" indent="0" algn="l" rtl="0">
                        <a:spcBef>
                          <a:spcPts val="0"/>
                        </a:spcBef>
                        <a:spcAft>
                          <a:spcPts val="0"/>
                        </a:spcAft>
                        <a:buNone/>
                      </a:pPr>
                      <a:r>
                        <a:rPr lang="en-US" sz="1800"/>
                        <a:t>6..</a:t>
                      </a:r>
                      <a:endParaRPr lang="en-US" sz="1800"/>
                    </a:p>
                  </a:txBody>
                  <a:tcPr marL="91450" marR="91450" marT="45725" marB="45725"/>
                </a:tc>
                <a:tc>
                  <a:txBody>
                    <a:bodyPr/>
                    <a:lstStyle/>
                    <a:p>
                      <a:pPr marL="0" marR="0" lvl="0" indent="0" algn="l" rtl="0">
                        <a:spcBef>
                          <a:spcPts val="0"/>
                        </a:spcBef>
                        <a:spcAft>
                          <a:spcPts val="0"/>
                        </a:spcAft>
                        <a:buNone/>
                      </a:pPr>
                      <a:r>
                        <a:rPr lang="en-US" altLang="en-US" sz="1600">
                          <a:latin typeface="Times New Roman" panose="02020603050405020304" pitchFamily="18" charset="0"/>
                          <a:cs typeface="Times New Roman" panose="02020603050405020304" pitchFamily="18" charset="0"/>
                        </a:rPr>
                        <a:t>Jessica Centracchio </a:t>
                      </a:r>
                      <a:endParaRPr lang="en-US" altLang="en-US" sz="16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600">
                          <a:latin typeface="Times New Roman" panose="02020603050405020304" pitchFamily="18" charset="0"/>
                          <a:cs typeface="Times New Roman" panose="02020603050405020304" pitchFamily="18" charset="0"/>
                        </a:rPr>
                        <a:t>, Emilio Andreozzi , Daniele Esposito 1 and Gaetano D. Gargiulo</a:t>
                      </a:r>
                      <a:endParaRPr lang="en-US" altLang="en-US" sz="160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spcBef>
                          <a:spcPts val="0"/>
                        </a:spcBef>
                        <a:spcAft>
                          <a:spcPts val="0"/>
                        </a:spcAft>
                        <a:buNone/>
                      </a:pPr>
                      <a:r>
                        <a:rPr lang="en-US" altLang="en-US" sz="1600">
                          <a:latin typeface="Times New Roman" panose="02020603050405020304" pitchFamily="18" charset="0"/>
                          <a:cs typeface="Times New Roman" panose="02020603050405020304" pitchFamily="18" charset="0"/>
                        </a:rPr>
                        <a:t>Respiratory-Induced Amplitude Modulation of Forcecardiography Signals</a:t>
                      </a:r>
                      <a:endParaRPr lang="en-US" altLang="en-US" sz="160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altLang="en-US" sz="1600">
                          <a:latin typeface="Times New Roman" panose="02020603050405020304" pitchFamily="18" charset="0"/>
                          <a:cs typeface="Times New Roman" panose="02020603050405020304" pitchFamily="18" charset="0"/>
                        </a:rPr>
                        <a:t>Publication: MDPI</a:t>
                      </a:r>
                      <a:endParaRPr lang="en-US" altLang="en-US" sz="1600">
                        <a:latin typeface="Times New Roman" panose="02020603050405020304" pitchFamily="18" charset="0"/>
                        <a:cs typeface="Times New Roman" panose="02020603050405020304" pitchFamily="18" charset="0"/>
                      </a:endParaRPr>
                    </a:p>
                  </a:txBody>
                  <a:tcPr marL="91450" marR="91450" marT="45725" marB="45725"/>
                </a:tc>
                <a:tc>
                  <a:txBody>
                    <a:bodyPr/>
                    <a:lstStyle/>
                    <a:p>
                      <a:pPr marL="285750" marR="0" lvl="0" indent="-285750" algn="l" rtl="0">
                        <a:spcBef>
                          <a:spcPts val="0"/>
                        </a:spcBef>
                        <a:spcAft>
                          <a:spcPts val="0"/>
                        </a:spcAft>
                        <a:buFont typeface="Arial" panose="020B0604020202020204" pitchFamily="34" charset="0"/>
                        <a:buChar char="•"/>
                      </a:pPr>
                      <a:r>
                        <a:rPr lang="en-US" altLang="en-US" sz="1700">
                          <a:latin typeface="Times New Roman" panose="02020603050405020304" pitchFamily="18" charset="0"/>
                          <a:cs typeface="Times New Roman" panose="02020603050405020304" pitchFamily="18" charset="0"/>
                        </a:rPr>
                        <a:t>This paper looks at how breathing affects Forcecardiography (FCG) signals, a new way to monitor heart and lung activity. </a:t>
                      </a:r>
                      <a:endParaRPr lang="en-US" altLang="en-US" sz="1700">
                        <a:latin typeface="Times New Roman" panose="02020603050405020304" pitchFamily="18" charset="0"/>
                        <a:cs typeface="Times New Roman" panose="02020603050405020304" pitchFamily="18" charset="0"/>
                      </a:endParaRPr>
                    </a:p>
                    <a:p>
                      <a:pPr marL="285750" marR="0" lvl="0" indent="-285750" algn="l" rtl="0">
                        <a:spcBef>
                          <a:spcPts val="0"/>
                        </a:spcBef>
                        <a:spcAft>
                          <a:spcPts val="0"/>
                        </a:spcAft>
                        <a:buFont typeface="Arial" panose="020B0604020202020204" pitchFamily="34" charset="0"/>
                        <a:buChar char="•"/>
                      </a:pPr>
                      <a:r>
                        <a:rPr lang="en-US" altLang="en-US" sz="1700">
                          <a:latin typeface="Times New Roman" panose="02020603050405020304" pitchFamily="18" charset="0"/>
                          <a:cs typeface="Times New Roman" panose="02020603050405020304" pitchFamily="18" charset="0"/>
                        </a:rPr>
                        <a:t>Breathing changes the strength of these signals, especially in the high-frequency component (HF-FCG), which closely follows the breathing cycle.</a:t>
                      </a:r>
                      <a:endParaRPr lang="en-US" altLang="en-US" sz="1700">
                        <a:latin typeface="Times New Roman" panose="02020603050405020304" pitchFamily="18" charset="0"/>
                        <a:cs typeface="Times New Roman" panose="02020603050405020304" pitchFamily="18" charset="0"/>
                      </a:endParaRPr>
                    </a:p>
                    <a:p>
                      <a:pPr marL="285750" marR="0" lvl="0" indent="-285750" algn="l" rtl="0">
                        <a:spcBef>
                          <a:spcPts val="0"/>
                        </a:spcBef>
                        <a:spcAft>
                          <a:spcPts val="0"/>
                        </a:spcAft>
                        <a:buFont typeface="Arial" panose="020B0604020202020204" pitchFamily="34" charset="0"/>
                        <a:buChar char="•"/>
                      </a:pPr>
                      <a:r>
                        <a:rPr lang="en-US" altLang="en-US" sz="1700">
                          <a:latin typeface="Times New Roman" panose="02020603050405020304" pitchFamily="18" charset="0"/>
                          <a:cs typeface="Times New Roman" panose="02020603050405020304" pitchFamily="18" charset="0"/>
                        </a:rPr>
                        <a:t>FCG could be a useful tool for tracking both heart and lung function at the same time, but more research is needed for further conclusions.</a:t>
                      </a:r>
                      <a:endParaRPr lang="en-US" altLang="en-US" sz="1700">
                        <a:latin typeface="Times New Roman" panose="02020603050405020304" pitchFamily="18" charset="0"/>
                        <a:cs typeface="Times New Roman" panose="02020603050405020304" pitchFamily="18" charset="0"/>
                      </a:endParaRPr>
                    </a:p>
                  </a:txBody>
                  <a:tcPr marL="91450" marR="91450" marT="45725" marB="45725"/>
                </a:tc>
              </a:tr>
            </a:tbl>
          </a:graphicData>
        </a:graphic>
      </p:graphicFrame>
      <p:pic>
        <p:nvPicPr>
          <p:cNvPr id="4" name="Picture 3"/>
          <p:cNvPicPr>
            <a:picLocks noChangeAspect="1"/>
          </p:cNvPicPr>
          <p:nvPr/>
        </p:nvPicPr>
        <p:blipFill>
          <a:blip r:embed="rId2"/>
          <a:srcRect l="30208" t="11097" r="24167" b="5203"/>
          <a:stretch>
            <a:fillRect/>
          </a:stretch>
        </p:blipFill>
        <p:spPr>
          <a:xfrm>
            <a:off x="6120765" y="956310"/>
            <a:ext cx="4817110" cy="2373630"/>
          </a:xfrm>
          <a:prstGeom prst="rect">
            <a:avLst/>
          </a:prstGeom>
        </p:spPr>
      </p:pic>
      <p:sp>
        <p:nvSpPr>
          <p:cNvPr id="5" name="Text Box 4"/>
          <p:cNvSpPr txBox="1"/>
          <p:nvPr/>
        </p:nvSpPr>
        <p:spPr>
          <a:xfrm>
            <a:off x="5857240" y="3329940"/>
            <a:ext cx="5556250" cy="521970"/>
          </a:xfrm>
          <a:prstGeom prst="rect">
            <a:avLst/>
          </a:prstGeom>
          <a:noFill/>
        </p:spPr>
        <p:txBody>
          <a:bodyPr wrap="square" rtlCol="0">
            <a:spAutoFit/>
          </a:bodyPr>
          <a:lstStyle/>
          <a:p>
            <a:pPr algn="ctr"/>
            <a:r>
              <a:rPr lang="en-US" altLang="en-US" sz="1400">
                <a:latin typeface="Times New Roman" panose="02020603050405020304" pitchFamily="18" charset="0"/>
                <a:cs typeface="Times New Roman" panose="02020603050405020304" pitchFamily="18" charset="0"/>
              </a:rPr>
              <a:t> image 6: flow of  wearable multi-sensor system consisting of an  (IMU) and a flexible resistive sensor connected to a DAQ module</a:t>
            </a:r>
            <a:endParaRPr lang="en-US" altLang="en-US" sz="1400">
              <a:latin typeface="Times New Roman" panose="02020603050405020304" pitchFamily="18" charset="0"/>
              <a:cs typeface="Times New Roman" panose="02020603050405020304" pitchFamily="18" charset="0"/>
            </a:endParaRPr>
          </a:p>
        </p:txBody>
      </p:sp>
      <p:sp>
        <p:nvSpPr>
          <p:cNvPr id="8" name="Footer Placeholder 5"/>
          <p:cNvSpPr>
            <a:spLocks noGrp="1"/>
          </p:cNvSpPr>
          <p:nvPr>
            <p:ph type="ftr" sz="quarter" idx="11"/>
          </p:nvPr>
        </p:nvSpPr>
        <p:spPr>
          <a:xfrm>
            <a:off x="2819871" y="6404037"/>
            <a:ext cx="6759134" cy="365125"/>
          </a:xfrm>
        </p:spPr>
        <p:txBody>
          <a:bodyPr/>
          <a:lstStyle/>
          <a:p>
            <a:r>
              <a:rPr lang="en-US" dirty="0"/>
              <a:t>DEPARTMENT OF MEDICAL ELECTRONICS ENGINEERING, DAYANANDA SAGAR COLLEGE OF ENGINEERING</a:t>
            </a:r>
            <a:endParaRPr lang="en-IN" dirty="0"/>
          </a:p>
        </p:txBody>
      </p:sp>
    </p:spTree>
  </p:cSld>
  <p:clrMapOvr>
    <a:masterClrMapping/>
  </p:clrMapOvr>
</p:sld>
</file>

<file path=ppt/tags/tag1.xml><?xml version="1.0" encoding="utf-8"?>
<p:tagLst xmlns:p="http://schemas.openxmlformats.org/presentationml/2006/main">
  <p:tag name="TABLE_ENDDRAG_ORIGIN_RECT" val="787*445"/>
  <p:tag name="TABLE_ENDDRAG_RECT" val="57*69*787*445"/>
</p:tagLst>
</file>

<file path=ppt/tags/tag2.xml><?xml version="1.0" encoding="utf-8"?>
<p:tagLst xmlns:p="http://schemas.openxmlformats.org/presentationml/2006/main">
  <p:tag name="TABLE_ENDDRAG_ORIGIN_RECT" val="831*487"/>
  <p:tag name="TABLE_ENDDRAG_RECT" val="45*15*831*487"/>
</p:tagLst>
</file>

<file path=ppt/tags/tag3.xml><?xml version="1.0" encoding="utf-8"?>
<p:tagLst xmlns:p="http://schemas.openxmlformats.org/presentationml/2006/main">
  <p:tag name="TABLE_ENDDRAG_ORIGIN_RECT" val="880*432"/>
  <p:tag name="TABLE_ENDDRAG_RECT" val="31*21*880*432"/>
</p:tagLst>
</file>

<file path=ppt/tags/tag4.xml><?xml version="1.0" encoding="utf-8"?>
<p:tagLst xmlns:p="http://schemas.openxmlformats.org/presentationml/2006/main">
  <p:tag name="TABLE_ENDDRAG_ORIGIN_RECT" val="848*482"/>
  <p:tag name="TABLE_ENDDRAG_RECT" val="46*21*848*482"/>
</p:tagLst>
</file>

<file path=ppt/tags/tag5.xml><?xml version="1.0" encoding="utf-8"?>
<p:tagLst xmlns:p="http://schemas.openxmlformats.org/presentationml/2006/main">
  <p:tag name="TABLE_ENDDRAG_ORIGIN_RECT" val="908*369"/>
  <p:tag name="TABLE_ENDDRAG_RECT" val="21*103*908*36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9987</Words>
  <Application>WPS Presentation</Application>
  <PresentationFormat>Widescreen</PresentationFormat>
  <Paragraphs>365</Paragraphs>
  <Slides>24</Slides>
  <Notes>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24</vt:i4>
      </vt:variant>
    </vt:vector>
  </HeadingPairs>
  <TitlesOfParts>
    <vt:vector size="34" baseType="lpstr">
      <vt:lpstr>Arial</vt:lpstr>
      <vt:lpstr>SimSun</vt:lpstr>
      <vt:lpstr>Wingdings</vt:lpstr>
      <vt:lpstr>Times New Roman</vt:lpstr>
      <vt:lpstr>Calibri</vt:lpstr>
      <vt:lpstr>Microsoft YaHei</vt:lpstr>
      <vt:lpstr>Arial Unicode MS</vt:lpstr>
      <vt:lpstr>Calibri Light</vt:lpstr>
      <vt:lpstr>Times New Roman</vt:lpstr>
      <vt:lpstr>Office Theme</vt:lpstr>
      <vt:lpstr>PowerPoint 演示文稿</vt:lpstr>
      <vt:lpstr>PowerPoint 演示文稿</vt:lpstr>
      <vt:lpstr>PowerPoint 演示文稿</vt:lpstr>
      <vt:lpstr>INTRODUCTION:</vt:lpstr>
      <vt:lpstr>PROBLEM DEFINITION</vt:lpstr>
      <vt:lpstr>OBJECTIVES</vt:lpstr>
      <vt:lpstr>PowerPoint 演示文稿</vt:lpstr>
      <vt:lpstr>PowerPoint 演示文稿</vt:lpstr>
      <vt:lpstr>PowerPoint 演示文稿</vt:lpstr>
      <vt:lpstr>PowerPoint 演示文稿</vt:lpstr>
      <vt:lpstr>COMPONENTS  </vt:lpstr>
      <vt:lpstr>PowerPoint 演示文稿</vt:lpstr>
      <vt:lpstr>WORK DONE SO FAR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ALL- REFERENCES </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ADITHI ATHREYAS</dc:creator>
  <cp:lastModifiedBy>Sammita K</cp:lastModifiedBy>
  <cp:revision>77</cp:revision>
  <dcterms:created xsi:type="dcterms:W3CDTF">2020-07-29T05:54:00Z</dcterms:created>
  <dcterms:modified xsi:type="dcterms:W3CDTF">2025-05-29T07:37:11Z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9A49675D1FC048D7AAA1042FA4FE9053_13</vt:lpwstr>
  </property>
  <property fmtid="{D5CDD505-2E9C-101B-9397-08002B2CF9AE}" pid="3" name="KSOProductBuildVer">
    <vt:lpwstr>1033-12.2.0.21179</vt:lpwstr>
  </property>
</Properties>
</file>

<file path=docProps/thumbnail.jpeg>
</file>